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30" r:id="rId2"/>
    <p:sldId id="344" r:id="rId3"/>
    <p:sldId id="452" r:id="rId4"/>
    <p:sldId id="395" r:id="rId5"/>
    <p:sldId id="454" r:id="rId6"/>
    <p:sldId id="455" r:id="rId7"/>
    <p:sldId id="456" r:id="rId8"/>
    <p:sldId id="457" r:id="rId9"/>
    <p:sldId id="458" r:id="rId10"/>
    <p:sldId id="459" r:id="rId11"/>
    <p:sldId id="464" r:id="rId12"/>
    <p:sldId id="463" r:id="rId13"/>
    <p:sldId id="462" r:id="rId14"/>
    <p:sldId id="460" r:id="rId15"/>
    <p:sldId id="465" r:id="rId16"/>
    <p:sldId id="469" r:id="rId17"/>
    <p:sldId id="468" r:id="rId18"/>
    <p:sldId id="467" r:id="rId19"/>
    <p:sldId id="466" r:id="rId20"/>
    <p:sldId id="470" r:id="rId21"/>
    <p:sldId id="471" r:id="rId22"/>
    <p:sldId id="474" r:id="rId23"/>
    <p:sldId id="473" r:id="rId24"/>
    <p:sldId id="472" r:id="rId25"/>
    <p:sldId id="475" r:id="rId26"/>
    <p:sldId id="477" r:id="rId27"/>
    <p:sldId id="476" r:id="rId28"/>
    <p:sldId id="337" r:id="rId29"/>
  </p:sldIdLst>
  <p:sldSz cx="12192000" cy="6858000"/>
  <p:notesSz cx="6858000" cy="9144000"/>
  <p:embeddedFontLst>
    <p:embeddedFont>
      <p:font typeface="Adobe Garamond Pro Bold" panose="02020702060506020403" pitchFamily="18" charset="0"/>
      <p:bold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opperplate Gothic Bold" panose="020E0705020206020404" pitchFamily="3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A7792BC-5D29-4C54-B035-1116397DE029}">
          <p14:sldIdLst>
            <p14:sldId id="330"/>
            <p14:sldId id="344"/>
            <p14:sldId id="452"/>
            <p14:sldId id="395"/>
            <p14:sldId id="454"/>
            <p14:sldId id="455"/>
            <p14:sldId id="456"/>
            <p14:sldId id="457"/>
            <p14:sldId id="458"/>
            <p14:sldId id="459"/>
            <p14:sldId id="464"/>
            <p14:sldId id="463"/>
            <p14:sldId id="462"/>
            <p14:sldId id="460"/>
            <p14:sldId id="465"/>
            <p14:sldId id="469"/>
            <p14:sldId id="468"/>
            <p14:sldId id="467"/>
            <p14:sldId id="466"/>
            <p14:sldId id="470"/>
            <p14:sldId id="471"/>
            <p14:sldId id="474"/>
            <p14:sldId id="473"/>
            <p14:sldId id="472"/>
            <p14:sldId id="475"/>
            <p14:sldId id="477"/>
            <p14:sldId id="47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B8A8"/>
    <a:srgbClr val="595959"/>
    <a:srgbClr val="828282"/>
    <a:srgbClr val="CFCFCF"/>
    <a:srgbClr val="D5D5D5"/>
    <a:srgbClr val="C9C9C9"/>
    <a:srgbClr val="737373"/>
    <a:srgbClr val="A3A3A3"/>
    <a:srgbClr val="EBEBEB"/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70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6EA8D-E491-4B45-A1DA-435013911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1E18AC-BFF0-4A60-8DC8-B1DFB5D11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CB14D2-4CF9-45D7-92C3-E30688D25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044547-E93E-4B78-B0E9-120CF3BC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431C2D-50E1-4F1A-976E-329957EB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20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7ED786-4AE8-467C-A240-2B991E10F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83261F8-81F6-4736-A22E-565BF26D9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14A1FA-F071-43F3-9173-40367363D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A723CA-9F4C-4B8A-BC41-16C5B4D18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FFA752-B810-408D-9D1B-ECFB8B59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57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9DA38E3-9A01-44EB-B9BE-DF6BA01C5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2956A9-87D1-4971-80D3-DBEF710AF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0A1364-0F1D-496D-97A0-7566683C9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0189B3-6310-4E9F-964C-42ED71E1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71558A-603E-4D89-808B-ABE1CBFEC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6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937A21-FFF4-4A92-AA45-054E444D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9757A-CC65-4FEF-90C9-0D8517794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7C0BB8-D232-479F-81E9-1068AFFBB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343E3A-4DB3-4D99-8016-A751D2168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802BE8-FE18-481F-AFE8-ACFDCB0D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9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0A2AB6-F875-47DA-9A35-776556D3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E73006-331D-432F-A328-1522A8B2B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53BFE7-90A0-419C-879C-E64F7ED8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D0F97A-801D-4537-B657-156806BE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1085AE-C13B-4BB5-9921-89BC76F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80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E01A87-9D29-48A1-B7EB-5B22B00C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6C7299-CDAD-4CA8-A726-644CADD3D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EF5939-ED79-4E36-A777-113AFDD5B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C23F96F-1D95-4D04-B8A9-9D806D75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4B4A0B0-774C-4FC4-AC18-DCEC4577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F8B9EE-BC40-4F2D-83D9-73711E67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8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55408-9A90-4A70-9034-758572E9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C98870-D391-45B4-A633-07410F31D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4DE58D-4971-490C-AF67-724E4CFE2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9F5F0D5-C639-4498-842C-D468F41F32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F9EA5F-C8B9-48BC-9A64-BB87E60253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69E522-303D-4FF8-9B3D-7F2C0488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84D5AC2-EDB6-4E6B-A30C-299BD2CBF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D09CB5E-CC97-4234-BE92-AE31941C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3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7A76AF-4B2B-47F8-8CBF-1D720B22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3010EF2-3E2D-4BD9-B0D0-0F4BA9464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ACCADC-156B-4EC9-84B6-70DD0508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52987CB-D7DB-44F8-9DFA-6C648731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9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E60C73-27D9-4B28-A3EF-3FF49336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FC8871D-ADB6-4BA3-B72C-674F2C6D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1C2DE6-0C39-49A5-830A-F3FB28796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6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11265-8446-4336-86D6-673413D39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EED723-ADD7-4309-A181-E6B39178E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D62D9FB-3755-4950-9AC1-45BBFBE23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192199-39D9-41B6-B9F6-E76A4DF0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839495-E550-4843-98EC-52B3ADE9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F3E77A-82ED-4025-98BA-C2B0BF14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7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D9A856-181D-4C23-8FFE-ACA70BA88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1579E4B-AE0E-4E53-A3B4-C0C1C9D4C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B4EE16-4546-4CF0-9A3E-9E225B5AA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E476C7-8009-4444-A89B-9ED6F9CD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6E30F-7D84-4831-8563-96E0BBEF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1CC2F54-AF1C-456D-85B0-5FA57099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CEEDED5-DE19-4DA7-9B85-E36754477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2D200-C83F-4E4C-AE69-1383F485C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450962-1E37-4781-8F11-0DE40D7CD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9B04C-60BE-4AD4-962F-37B9B1CF3E9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A50214-A641-45B8-ACED-476B2DF4E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2D25CA-2477-44C0-9CFD-73752493A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7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3167978-03E2-453B-A1CD-D6C5EDB427DB}"/>
              </a:ext>
            </a:extLst>
          </p:cNvPr>
          <p:cNvGrpSpPr/>
          <p:nvPr/>
        </p:nvGrpSpPr>
        <p:grpSpPr>
          <a:xfrm>
            <a:off x="2057070" y="2525627"/>
            <a:ext cx="8535060" cy="4159443"/>
            <a:chOff x="1979470" y="1141614"/>
            <a:chExt cx="8535060" cy="4159443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69696BD-3F33-481C-99F4-CB35A6BB1AC4}"/>
                </a:ext>
              </a:extLst>
            </p:cNvPr>
            <p:cNvSpPr txBox="1"/>
            <p:nvPr/>
          </p:nvSpPr>
          <p:spPr>
            <a:xfrm>
              <a:off x="1979470" y="1141614"/>
              <a:ext cx="194446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L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B4A1A57-B876-4EA1-BAB8-8807888A7A6E}"/>
                </a:ext>
              </a:extLst>
            </p:cNvPr>
            <p:cNvSpPr txBox="1"/>
            <p:nvPr/>
          </p:nvSpPr>
          <p:spPr>
            <a:xfrm>
              <a:off x="3578130" y="2105561"/>
              <a:ext cx="19444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evel</a:t>
              </a:r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6C5CA00-4FA5-471F-AA74-BA287318EAB9}"/>
                </a:ext>
              </a:extLst>
            </p:cNvPr>
            <p:cNvSpPr/>
            <p:nvPr/>
          </p:nvSpPr>
          <p:spPr>
            <a:xfrm>
              <a:off x="3454326" y="3169279"/>
              <a:ext cx="2001594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B22AD1D-5D4E-4612-9DD8-559685969A01}"/>
                </a:ext>
              </a:extLst>
            </p:cNvPr>
            <p:cNvSpPr/>
            <p:nvPr/>
          </p:nvSpPr>
          <p:spPr>
            <a:xfrm rot="5400000">
              <a:off x="4837756" y="3524265"/>
              <a:ext cx="100648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847D9EF-952F-425A-9414-1A38F21BE503}"/>
                </a:ext>
              </a:extLst>
            </p:cNvPr>
            <p:cNvSpPr/>
            <p:nvPr/>
          </p:nvSpPr>
          <p:spPr>
            <a:xfrm>
              <a:off x="5192740" y="4027507"/>
              <a:ext cx="249001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8C18063-7384-45F1-B3A6-DA6694EE0613}"/>
                </a:ext>
              </a:extLst>
            </p:cNvPr>
            <p:cNvSpPr txBox="1"/>
            <p:nvPr/>
          </p:nvSpPr>
          <p:spPr>
            <a:xfrm>
              <a:off x="5608052" y="3162122"/>
              <a:ext cx="19444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With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7A7D4E64-34AD-4B67-81D5-5C1BFC0265A8}"/>
                </a:ext>
              </a:extLst>
            </p:cNvPr>
            <p:cNvSpPr/>
            <p:nvPr/>
          </p:nvSpPr>
          <p:spPr>
            <a:xfrm rot="5400000">
              <a:off x="7049269" y="4382493"/>
              <a:ext cx="100648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A364C083-AC7C-49C7-B7A0-98F183032685}"/>
                </a:ext>
              </a:extLst>
            </p:cNvPr>
            <p:cNvSpPr/>
            <p:nvPr/>
          </p:nvSpPr>
          <p:spPr>
            <a:xfrm>
              <a:off x="7404254" y="4774271"/>
              <a:ext cx="2092716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6BC4FF27-DF76-448B-8047-4194BE414EA5}"/>
                </a:ext>
              </a:extLst>
            </p:cNvPr>
            <p:cNvSpPr txBox="1"/>
            <p:nvPr/>
          </p:nvSpPr>
          <p:spPr>
            <a:xfrm>
              <a:off x="7830970" y="3707126"/>
              <a:ext cx="26835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Me</a:t>
              </a:r>
            </a:p>
          </p:txBody>
        </p:sp>
        <p:sp>
          <p:nvSpPr>
            <p:cNvPr id="3" name="Gleichschenkliges Dreieck 2">
              <a:extLst>
                <a:ext uri="{FF2B5EF4-FFF2-40B4-BE49-F238E27FC236}">
                  <a16:creationId xmlns:a16="http://schemas.microsoft.com/office/drawing/2014/main" id="{518E0B05-F4C1-4D58-8836-851D7CE44959}"/>
                </a:ext>
              </a:extLst>
            </p:cNvPr>
            <p:cNvSpPr/>
            <p:nvPr/>
          </p:nvSpPr>
          <p:spPr>
            <a:xfrm rot="5400000">
              <a:off x="9444758" y="4596209"/>
              <a:ext cx="757059" cy="652637"/>
            </a:xfrm>
            <a:prstGeom prst="triangle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123D77FF-FC58-49C8-A106-72BAE9721AE6}"/>
              </a:ext>
            </a:extLst>
          </p:cNvPr>
          <p:cNvSpPr/>
          <p:nvPr/>
        </p:nvSpPr>
        <p:spPr>
          <a:xfrm>
            <a:off x="1" y="552652"/>
            <a:ext cx="12192000" cy="1801926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A456D68-B514-477B-BAD1-4E7266B8F409}"/>
              </a:ext>
            </a:extLst>
          </p:cNvPr>
          <p:cNvSpPr txBox="1"/>
          <p:nvPr/>
        </p:nvSpPr>
        <p:spPr>
          <a:xfrm>
            <a:off x="0" y="571702"/>
            <a:ext cx="1219199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spc="300" dirty="0">
                <a:latin typeface="Copperplate Gothic Bold" panose="020B0604020202020204" pitchFamily="34" charset="0"/>
              </a:rPr>
              <a:t>Brand Pillars and</a:t>
            </a:r>
          </a:p>
          <a:p>
            <a:pPr algn="ctr"/>
            <a:r>
              <a:rPr lang="en-US" sz="5200" spc="300" dirty="0">
                <a:latin typeface="Copperplate Gothic Bold" panose="020B0604020202020204" pitchFamily="34" charset="0"/>
              </a:rPr>
              <a:t>Market Research</a:t>
            </a:r>
          </a:p>
        </p:txBody>
      </p:sp>
    </p:spTree>
    <p:extLst>
      <p:ext uri="{BB962C8B-B14F-4D97-AF65-F5344CB8AC3E}">
        <p14:creationId xmlns:p14="http://schemas.microsoft.com/office/powerpoint/2010/main" val="1570183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Target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Audience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462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Target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Audience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81317B9-8A34-4E44-A38E-C4F250797CF9}"/>
              </a:ext>
            </a:extLst>
          </p:cNvPr>
          <p:cNvGrpSpPr/>
          <p:nvPr/>
        </p:nvGrpSpPr>
        <p:grpSpPr>
          <a:xfrm>
            <a:off x="1263569" y="1555776"/>
            <a:ext cx="9664861" cy="1703134"/>
            <a:chOff x="871059" y="1494816"/>
            <a:chExt cx="9664861" cy="170313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894B46C-1FFF-44B9-A7B3-D8F0422804C7}"/>
                </a:ext>
              </a:extLst>
            </p:cNvPr>
            <p:cNvSpPr/>
            <p:nvPr/>
          </p:nvSpPr>
          <p:spPr>
            <a:xfrm>
              <a:off x="1930400" y="1494816"/>
              <a:ext cx="8605520" cy="1703134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chteck 16">
              <a:extLst>
                <a:ext uri="{FF2B5EF4-FFF2-40B4-BE49-F238E27FC236}">
                  <a16:creationId xmlns:a16="http://schemas.microsoft.com/office/drawing/2014/main" id="{8220E041-5418-4372-9B9D-5B947D62A1DF}"/>
                </a:ext>
              </a:extLst>
            </p:cNvPr>
            <p:cNvSpPr/>
            <p:nvPr/>
          </p:nvSpPr>
          <p:spPr>
            <a:xfrm>
              <a:off x="871059" y="1494816"/>
              <a:ext cx="1709581" cy="1703134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A7BE2860-D070-465D-BE87-8469C4A965D7}"/>
                </a:ext>
              </a:extLst>
            </p:cNvPr>
            <p:cNvSpPr txBox="1"/>
            <p:nvPr/>
          </p:nvSpPr>
          <p:spPr>
            <a:xfrm>
              <a:off x="2797267" y="1746218"/>
              <a:ext cx="7233919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Dedicated players</a:t>
              </a:r>
            </a:p>
            <a:p>
              <a:r>
                <a:rPr lang="en-US" sz="2600" i="1" dirty="0">
                  <a:solidFill>
                    <a:srgbClr val="7F7F7F"/>
                  </a:solidFill>
                  <a:latin typeface="Adobe Garamond Pro Bold" panose="02020702060506020403" pitchFamily="18" charset="0"/>
                </a:rPr>
                <a:t>Core gamers interested in creation</a:t>
              </a:r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664ED056-BA69-455C-BC8D-0099334A1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554" y="1746218"/>
              <a:ext cx="1139979" cy="1139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5709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Target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Audience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3B34DA3-5306-4497-B57F-144F20844D41}"/>
              </a:ext>
            </a:extLst>
          </p:cNvPr>
          <p:cNvGrpSpPr/>
          <p:nvPr/>
        </p:nvGrpSpPr>
        <p:grpSpPr>
          <a:xfrm>
            <a:off x="2914890" y="3764389"/>
            <a:ext cx="8013540" cy="1263586"/>
            <a:chOff x="2522380" y="3703429"/>
            <a:chExt cx="8013540" cy="1263586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E5B0F19-F897-40BF-B9F2-15E8CDC477B3}"/>
                </a:ext>
              </a:extLst>
            </p:cNvPr>
            <p:cNvSpPr/>
            <p:nvPr/>
          </p:nvSpPr>
          <p:spPr>
            <a:xfrm>
              <a:off x="3302000" y="3703429"/>
              <a:ext cx="7233920" cy="1263586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chteck 11">
              <a:extLst>
                <a:ext uri="{FF2B5EF4-FFF2-40B4-BE49-F238E27FC236}">
                  <a16:creationId xmlns:a16="http://schemas.microsoft.com/office/drawing/2014/main" id="{DE23BA2E-6314-4E38-AB36-FE770ED89B49}"/>
                </a:ext>
              </a:extLst>
            </p:cNvPr>
            <p:cNvSpPr/>
            <p:nvPr/>
          </p:nvSpPr>
          <p:spPr>
            <a:xfrm>
              <a:off x="2522380" y="3703429"/>
              <a:ext cx="1268369" cy="126358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FD8B479-5282-4326-AD47-F4B5FE8EB5BA}"/>
                </a:ext>
              </a:extLst>
            </p:cNvPr>
            <p:cNvSpPr txBox="1"/>
            <p:nvPr/>
          </p:nvSpPr>
          <p:spPr>
            <a:xfrm>
              <a:off x="4026061" y="3858168"/>
              <a:ext cx="64200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Industry insiders</a:t>
              </a:r>
            </a:p>
            <a:p>
              <a:r>
                <a:rPr lang="en-US" i="1" dirty="0">
                  <a:solidFill>
                    <a:srgbClr val="7F7F7F"/>
                  </a:solidFill>
                  <a:latin typeface="Adobe Garamond Pro Bold" panose="02020702060506020403" pitchFamily="18" charset="0"/>
                </a:rPr>
                <a:t>Journalists, (aspiring) developers</a:t>
              </a: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0771AAE-922A-4A0A-9DAD-504147B5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27846" y="3960119"/>
              <a:ext cx="750205" cy="750203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81317B9-8A34-4E44-A38E-C4F250797CF9}"/>
              </a:ext>
            </a:extLst>
          </p:cNvPr>
          <p:cNvGrpSpPr/>
          <p:nvPr/>
        </p:nvGrpSpPr>
        <p:grpSpPr>
          <a:xfrm>
            <a:off x="1263569" y="1555776"/>
            <a:ext cx="9664861" cy="1703134"/>
            <a:chOff x="871059" y="1494816"/>
            <a:chExt cx="9664861" cy="170313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894B46C-1FFF-44B9-A7B3-D8F0422804C7}"/>
                </a:ext>
              </a:extLst>
            </p:cNvPr>
            <p:cNvSpPr/>
            <p:nvPr/>
          </p:nvSpPr>
          <p:spPr>
            <a:xfrm>
              <a:off x="1930400" y="1494816"/>
              <a:ext cx="8605520" cy="1703134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chteck 16">
              <a:extLst>
                <a:ext uri="{FF2B5EF4-FFF2-40B4-BE49-F238E27FC236}">
                  <a16:creationId xmlns:a16="http://schemas.microsoft.com/office/drawing/2014/main" id="{8220E041-5418-4372-9B9D-5B947D62A1DF}"/>
                </a:ext>
              </a:extLst>
            </p:cNvPr>
            <p:cNvSpPr/>
            <p:nvPr/>
          </p:nvSpPr>
          <p:spPr>
            <a:xfrm>
              <a:off x="871059" y="1494816"/>
              <a:ext cx="1709581" cy="1703134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A7BE2860-D070-465D-BE87-8469C4A965D7}"/>
                </a:ext>
              </a:extLst>
            </p:cNvPr>
            <p:cNvSpPr txBox="1"/>
            <p:nvPr/>
          </p:nvSpPr>
          <p:spPr>
            <a:xfrm>
              <a:off x="2797267" y="1746218"/>
              <a:ext cx="7233919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Dedicated players</a:t>
              </a:r>
            </a:p>
            <a:p>
              <a:r>
                <a:rPr lang="en-US" sz="2600" i="1" dirty="0">
                  <a:solidFill>
                    <a:srgbClr val="7F7F7F"/>
                  </a:solidFill>
                  <a:latin typeface="Adobe Garamond Pro Bold" panose="02020702060506020403" pitchFamily="18" charset="0"/>
                </a:rPr>
                <a:t>Core gamers interested in creation</a:t>
              </a:r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664ED056-BA69-455C-BC8D-0099334A1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2554" y="1746218"/>
              <a:ext cx="1139979" cy="1139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1432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Target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Audience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90B264C-D16D-470F-8A39-410F1D70C2F4}"/>
              </a:ext>
            </a:extLst>
          </p:cNvPr>
          <p:cNvGrpSpPr/>
          <p:nvPr/>
        </p:nvGrpSpPr>
        <p:grpSpPr>
          <a:xfrm>
            <a:off x="4418571" y="5533454"/>
            <a:ext cx="6509859" cy="735266"/>
            <a:chOff x="4026061" y="5472494"/>
            <a:chExt cx="6509859" cy="735266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6C1C02B2-596C-4C15-B59B-97972288BB8A}"/>
                </a:ext>
              </a:extLst>
            </p:cNvPr>
            <p:cNvSpPr/>
            <p:nvPr/>
          </p:nvSpPr>
          <p:spPr>
            <a:xfrm>
              <a:off x="4439920" y="5472494"/>
              <a:ext cx="6096000" cy="735266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chteck 6">
              <a:extLst>
                <a:ext uri="{FF2B5EF4-FFF2-40B4-BE49-F238E27FC236}">
                  <a16:creationId xmlns:a16="http://schemas.microsoft.com/office/drawing/2014/main" id="{7CEA8382-E5BB-4773-B620-F5D9811A1673}"/>
                </a:ext>
              </a:extLst>
            </p:cNvPr>
            <p:cNvSpPr/>
            <p:nvPr/>
          </p:nvSpPr>
          <p:spPr>
            <a:xfrm>
              <a:off x="4026061" y="5472494"/>
              <a:ext cx="738049" cy="73526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203AC213-C2E5-4491-93B0-3E5958894507}"/>
                </a:ext>
              </a:extLst>
            </p:cNvPr>
            <p:cNvSpPr txBox="1"/>
            <p:nvPr/>
          </p:nvSpPr>
          <p:spPr>
            <a:xfrm>
              <a:off x="5015548" y="5516961"/>
              <a:ext cx="5459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Other creatives</a:t>
              </a:r>
            </a:p>
            <a:p>
              <a:r>
                <a:rPr lang="en-US" sz="1200" i="1" dirty="0">
                  <a:solidFill>
                    <a:srgbClr val="7F7F7F"/>
                  </a:solidFill>
                  <a:latin typeface="Adobe Garamond Pro Bold" panose="02020702060506020403" pitchFamily="18" charset="0"/>
                </a:rPr>
                <a:t>Writers, filmmakers, architects, …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BFFFF1D-4050-4690-A59A-FFEAB2BE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75294" y="5620031"/>
              <a:ext cx="442426" cy="442426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3B34DA3-5306-4497-B57F-144F20844D41}"/>
              </a:ext>
            </a:extLst>
          </p:cNvPr>
          <p:cNvGrpSpPr/>
          <p:nvPr/>
        </p:nvGrpSpPr>
        <p:grpSpPr>
          <a:xfrm>
            <a:off x="2914890" y="3764389"/>
            <a:ext cx="8013540" cy="1263586"/>
            <a:chOff x="2522380" y="3703429"/>
            <a:chExt cx="8013540" cy="1263586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E5B0F19-F897-40BF-B9F2-15E8CDC477B3}"/>
                </a:ext>
              </a:extLst>
            </p:cNvPr>
            <p:cNvSpPr/>
            <p:nvPr/>
          </p:nvSpPr>
          <p:spPr>
            <a:xfrm>
              <a:off x="3302000" y="3703429"/>
              <a:ext cx="7233920" cy="1263586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chteck 11">
              <a:extLst>
                <a:ext uri="{FF2B5EF4-FFF2-40B4-BE49-F238E27FC236}">
                  <a16:creationId xmlns:a16="http://schemas.microsoft.com/office/drawing/2014/main" id="{DE23BA2E-6314-4E38-AB36-FE770ED89B49}"/>
                </a:ext>
              </a:extLst>
            </p:cNvPr>
            <p:cNvSpPr/>
            <p:nvPr/>
          </p:nvSpPr>
          <p:spPr>
            <a:xfrm>
              <a:off x="2522380" y="3703429"/>
              <a:ext cx="1268369" cy="126358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FD8B479-5282-4326-AD47-F4B5FE8EB5BA}"/>
                </a:ext>
              </a:extLst>
            </p:cNvPr>
            <p:cNvSpPr txBox="1"/>
            <p:nvPr/>
          </p:nvSpPr>
          <p:spPr>
            <a:xfrm>
              <a:off x="4026061" y="3858168"/>
              <a:ext cx="64200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Industry insiders</a:t>
              </a:r>
            </a:p>
            <a:p>
              <a:r>
                <a:rPr lang="en-US" i="1" dirty="0">
                  <a:solidFill>
                    <a:srgbClr val="7F7F7F"/>
                  </a:solidFill>
                  <a:latin typeface="Adobe Garamond Pro Bold" panose="02020702060506020403" pitchFamily="18" charset="0"/>
                </a:rPr>
                <a:t>Journalists, (aspiring) developers</a:t>
              </a: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0771AAE-922A-4A0A-9DAD-504147B5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27846" y="3960119"/>
              <a:ext cx="750205" cy="750203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81317B9-8A34-4E44-A38E-C4F250797CF9}"/>
              </a:ext>
            </a:extLst>
          </p:cNvPr>
          <p:cNvGrpSpPr/>
          <p:nvPr/>
        </p:nvGrpSpPr>
        <p:grpSpPr>
          <a:xfrm>
            <a:off x="1263569" y="1555776"/>
            <a:ext cx="9664861" cy="1703134"/>
            <a:chOff x="871059" y="1494816"/>
            <a:chExt cx="9664861" cy="170313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894B46C-1FFF-44B9-A7B3-D8F0422804C7}"/>
                </a:ext>
              </a:extLst>
            </p:cNvPr>
            <p:cNvSpPr/>
            <p:nvPr/>
          </p:nvSpPr>
          <p:spPr>
            <a:xfrm>
              <a:off x="1930400" y="1494816"/>
              <a:ext cx="8605520" cy="1703134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chteck 16">
              <a:extLst>
                <a:ext uri="{FF2B5EF4-FFF2-40B4-BE49-F238E27FC236}">
                  <a16:creationId xmlns:a16="http://schemas.microsoft.com/office/drawing/2014/main" id="{8220E041-5418-4372-9B9D-5B947D62A1DF}"/>
                </a:ext>
              </a:extLst>
            </p:cNvPr>
            <p:cNvSpPr/>
            <p:nvPr/>
          </p:nvSpPr>
          <p:spPr>
            <a:xfrm>
              <a:off x="871059" y="1494816"/>
              <a:ext cx="1709581" cy="1703134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A7BE2860-D070-465D-BE87-8469C4A965D7}"/>
                </a:ext>
              </a:extLst>
            </p:cNvPr>
            <p:cNvSpPr txBox="1"/>
            <p:nvPr/>
          </p:nvSpPr>
          <p:spPr>
            <a:xfrm>
              <a:off x="2797267" y="1746218"/>
              <a:ext cx="7233919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Dedicated players</a:t>
              </a:r>
            </a:p>
            <a:p>
              <a:r>
                <a:rPr lang="en-US" sz="2600" i="1" dirty="0">
                  <a:solidFill>
                    <a:srgbClr val="7F7F7F"/>
                  </a:solidFill>
                  <a:latin typeface="Adobe Garamond Pro Bold" panose="02020702060506020403" pitchFamily="18" charset="0"/>
                </a:rPr>
                <a:t>Core gamers interested in creation</a:t>
              </a:r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664ED056-BA69-455C-BC8D-0099334A1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2554" y="1746218"/>
              <a:ext cx="1139979" cy="1139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976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Target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Audience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B6E92CB-D639-45A7-8EEF-666318281121}"/>
              </a:ext>
            </a:extLst>
          </p:cNvPr>
          <p:cNvGrpSpPr/>
          <p:nvPr/>
        </p:nvGrpSpPr>
        <p:grpSpPr>
          <a:xfrm>
            <a:off x="2653810" y="1333619"/>
            <a:ext cx="6884380" cy="4997766"/>
            <a:chOff x="2653810" y="1333619"/>
            <a:chExt cx="6884380" cy="4997766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A6A2C02C-BA77-4968-8031-BE5D4809F31F}"/>
                </a:ext>
              </a:extLst>
            </p:cNvPr>
            <p:cNvGrpSpPr/>
            <p:nvPr/>
          </p:nvGrpSpPr>
          <p:grpSpPr>
            <a:xfrm>
              <a:off x="2653810" y="1333619"/>
              <a:ext cx="3219919" cy="4997766"/>
              <a:chOff x="2165321" y="1356768"/>
              <a:chExt cx="3219919" cy="4997766"/>
            </a:xfrm>
          </p:grpSpPr>
          <p:pic>
            <p:nvPicPr>
              <p:cNvPr id="34" name="Grafik 33">
                <a:extLst>
                  <a:ext uri="{FF2B5EF4-FFF2-40B4-BE49-F238E27FC236}">
                    <a16:creationId xmlns:a16="http://schemas.microsoft.com/office/drawing/2014/main" id="{18AD318D-6C34-455D-A331-3B55B42F8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09201" y="1356768"/>
                <a:ext cx="1132160" cy="1132158"/>
              </a:xfrm>
              <a:prstGeom prst="rect">
                <a:avLst/>
              </a:prstGeom>
            </p:spPr>
          </p:pic>
          <p:grpSp>
            <p:nvGrpSpPr>
              <p:cNvPr id="35" name="Gruppieren 34">
                <a:extLst>
                  <a:ext uri="{FF2B5EF4-FFF2-40B4-BE49-F238E27FC236}">
                    <a16:creationId xmlns:a16="http://schemas.microsoft.com/office/drawing/2014/main" id="{556C8480-660B-4F99-96B5-023DE48AE5D7}"/>
                  </a:ext>
                </a:extLst>
              </p:cNvPr>
              <p:cNvGrpSpPr/>
              <p:nvPr/>
            </p:nvGrpSpPr>
            <p:grpSpPr>
              <a:xfrm>
                <a:off x="2165321" y="2824211"/>
                <a:ext cx="3219919" cy="3530323"/>
                <a:chOff x="2165321" y="2824211"/>
                <a:chExt cx="3219919" cy="3530323"/>
              </a:xfrm>
            </p:grpSpPr>
            <p:grpSp>
              <p:nvGrpSpPr>
                <p:cNvPr id="36" name="Gruppieren 35">
                  <a:extLst>
                    <a:ext uri="{FF2B5EF4-FFF2-40B4-BE49-F238E27FC236}">
                      <a16:creationId xmlns:a16="http://schemas.microsoft.com/office/drawing/2014/main" id="{AEEF8350-3657-4492-90FC-572890B0C3DD}"/>
                    </a:ext>
                  </a:extLst>
                </p:cNvPr>
                <p:cNvGrpSpPr/>
                <p:nvPr/>
              </p:nvGrpSpPr>
              <p:grpSpPr>
                <a:xfrm>
                  <a:off x="2165321" y="2824211"/>
                  <a:ext cx="3219919" cy="1316987"/>
                  <a:chOff x="2165321" y="2824211"/>
                  <a:chExt cx="3219919" cy="1316987"/>
                </a:xfrm>
              </p:grpSpPr>
              <p:sp>
                <p:nvSpPr>
                  <p:cNvPr id="43" name="Freihandform: Form 42">
                    <a:extLst>
                      <a:ext uri="{FF2B5EF4-FFF2-40B4-BE49-F238E27FC236}">
                        <a16:creationId xmlns:a16="http://schemas.microsoft.com/office/drawing/2014/main" id="{25097480-7237-4D06-96E7-2F100312B8FB}"/>
                      </a:ext>
                    </a:extLst>
                  </p:cNvPr>
                  <p:cNvSpPr/>
                  <p:nvPr/>
                </p:nvSpPr>
                <p:spPr>
                  <a:xfrm>
                    <a:off x="2165322" y="2824211"/>
                    <a:ext cx="3219918" cy="1316987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Textfeld 43">
                    <a:extLst>
                      <a:ext uri="{FF2B5EF4-FFF2-40B4-BE49-F238E27FC236}">
                        <a16:creationId xmlns:a16="http://schemas.microsoft.com/office/drawing/2014/main" id="{59046CDC-3745-4752-8B47-8D4F8DABD91D}"/>
                      </a:ext>
                    </a:extLst>
                  </p:cNvPr>
                  <p:cNvSpPr txBox="1"/>
                  <p:nvPr/>
                </p:nvSpPr>
                <p:spPr>
                  <a:xfrm>
                    <a:off x="2165321" y="2891277"/>
                    <a:ext cx="3219919" cy="11387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400" dirty="0">
                        <a:solidFill>
                          <a:srgbClr val="DADADA"/>
                        </a:solidFill>
                        <a:latin typeface="Adobe Garamond Pro Bold" panose="02020702060506020403" pitchFamily="18" charset="0"/>
                      </a:rPr>
                      <a:t>Creativity</a:t>
                    </a:r>
                  </a:p>
                  <a:p>
                    <a:pPr algn="ctr"/>
                    <a:r>
                      <a:rPr lang="en-US" sz="2400" i="1" dirty="0">
                        <a:solidFill>
                          <a:srgbClr val="DADADA"/>
                        </a:solidFill>
                        <a:latin typeface="Adobe Garamond Pro Bold" panose="02020702060506020403" pitchFamily="18" charset="0"/>
                      </a:rPr>
                      <a:t>“What If?”</a:t>
                    </a:r>
                    <a:endParaRPr lang="en-US" sz="1200" i="1" dirty="0">
                      <a:solidFill>
                        <a:srgbClr val="DADADA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  <p:grpSp>
              <p:nvGrpSpPr>
                <p:cNvPr id="37" name="Gruppieren 36">
                  <a:extLst>
                    <a:ext uri="{FF2B5EF4-FFF2-40B4-BE49-F238E27FC236}">
                      <a16:creationId xmlns:a16="http://schemas.microsoft.com/office/drawing/2014/main" id="{688C6C9B-275A-4F17-8084-2139C245641C}"/>
                    </a:ext>
                  </a:extLst>
                </p:cNvPr>
                <p:cNvGrpSpPr/>
                <p:nvPr/>
              </p:nvGrpSpPr>
              <p:grpSpPr>
                <a:xfrm>
                  <a:off x="2645714" y="4323852"/>
                  <a:ext cx="2259134" cy="924014"/>
                  <a:chOff x="2645714" y="4323852"/>
                  <a:chExt cx="2259134" cy="924014"/>
                </a:xfrm>
              </p:grpSpPr>
              <p:sp>
                <p:nvSpPr>
                  <p:cNvPr id="41" name="Freihandform: Form 40">
                    <a:extLst>
                      <a:ext uri="{FF2B5EF4-FFF2-40B4-BE49-F238E27FC236}">
                        <a16:creationId xmlns:a16="http://schemas.microsoft.com/office/drawing/2014/main" id="{27BC1151-B1B1-40D6-8509-44F6218D7CEB}"/>
                      </a:ext>
                    </a:extLst>
                  </p:cNvPr>
                  <p:cNvSpPr/>
                  <p:nvPr/>
                </p:nvSpPr>
                <p:spPr>
                  <a:xfrm>
                    <a:off x="2645714" y="4323852"/>
                    <a:ext cx="2259134" cy="924014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14B8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feld 41">
                    <a:extLst>
                      <a:ext uri="{FF2B5EF4-FFF2-40B4-BE49-F238E27FC236}">
                        <a16:creationId xmlns:a16="http://schemas.microsoft.com/office/drawing/2014/main" id="{078381BE-67AC-491D-AA43-1939DC945E9C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716" y="4509202"/>
                    <a:ext cx="2259132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000" dirty="0">
                        <a:solidFill>
                          <a:srgbClr val="595959"/>
                        </a:solidFill>
                        <a:latin typeface="Adobe Garamond Pro Bold" panose="02020702060506020403" pitchFamily="18" charset="0"/>
                      </a:rPr>
                      <a:t>Design</a:t>
                    </a:r>
                    <a:endParaRPr lang="en-US" sz="3000" i="1" dirty="0">
                      <a:solidFill>
                        <a:srgbClr val="595959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  <p:grpSp>
              <p:nvGrpSpPr>
                <p:cNvPr id="38" name="Gruppieren 37">
                  <a:extLst>
                    <a:ext uri="{FF2B5EF4-FFF2-40B4-BE49-F238E27FC236}">
                      <a16:creationId xmlns:a16="http://schemas.microsoft.com/office/drawing/2014/main" id="{0566318F-50A7-425B-AFA6-6DE28493287E}"/>
                    </a:ext>
                  </a:extLst>
                </p:cNvPr>
                <p:cNvGrpSpPr/>
                <p:nvPr/>
              </p:nvGrpSpPr>
              <p:grpSpPr>
                <a:xfrm>
                  <a:off x="2645713" y="5430520"/>
                  <a:ext cx="2259134" cy="924014"/>
                  <a:chOff x="2645714" y="4323852"/>
                  <a:chExt cx="2259134" cy="924014"/>
                </a:xfrm>
              </p:grpSpPr>
              <p:sp>
                <p:nvSpPr>
                  <p:cNvPr id="39" name="Freihandform: Form 38">
                    <a:extLst>
                      <a:ext uri="{FF2B5EF4-FFF2-40B4-BE49-F238E27FC236}">
                        <a16:creationId xmlns:a16="http://schemas.microsoft.com/office/drawing/2014/main" id="{362F059F-C3BE-4CEC-88C9-774A74DEDC52}"/>
                      </a:ext>
                    </a:extLst>
                  </p:cNvPr>
                  <p:cNvSpPr/>
                  <p:nvPr/>
                </p:nvSpPr>
                <p:spPr>
                  <a:xfrm>
                    <a:off x="2645714" y="4323852"/>
                    <a:ext cx="2259134" cy="924014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14B8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Textfeld 39">
                    <a:extLst>
                      <a:ext uri="{FF2B5EF4-FFF2-40B4-BE49-F238E27FC236}">
                        <a16:creationId xmlns:a16="http://schemas.microsoft.com/office/drawing/2014/main" id="{670349E8-6D9C-4C95-92DA-EA2BBA9A102A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716" y="4509202"/>
                    <a:ext cx="2259132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000" dirty="0">
                        <a:solidFill>
                          <a:srgbClr val="595959"/>
                        </a:solidFill>
                        <a:latin typeface="Adobe Garamond Pro Bold" panose="02020702060506020403" pitchFamily="18" charset="0"/>
                      </a:rPr>
                      <a:t>Discovery</a:t>
                    </a:r>
                    <a:endParaRPr lang="en-US" sz="3000" i="1" dirty="0">
                      <a:solidFill>
                        <a:srgbClr val="595959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</p:grp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348589B3-A98E-4D14-8790-A146DE9E34E9}"/>
                </a:ext>
              </a:extLst>
            </p:cNvPr>
            <p:cNvGrpSpPr/>
            <p:nvPr/>
          </p:nvGrpSpPr>
          <p:grpSpPr>
            <a:xfrm>
              <a:off x="6318271" y="1345526"/>
              <a:ext cx="3219919" cy="4985859"/>
              <a:chOff x="6096000" y="1368675"/>
              <a:chExt cx="3219919" cy="4985859"/>
            </a:xfrm>
          </p:grpSpPr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DB66938C-2C72-447D-B3C4-BC1127B2F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9880" y="1368675"/>
                <a:ext cx="1132160" cy="1132160"/>
              </a:xfrm>
              <a:prstGeom prst="rect">
                <a:avLst/>
              </a:prstGeom>
            </p:spPr>
          </p:pic>
          <p:grpSp>
            <p:nvGrpSpPr>
              <p:cNvPr id="24" name="Gruppieren 23">
                <a:extLst>
                  <a:ext uri="{FF2B5EF4-FFF2-40B4-BE49-F238E27FC236}">
                    <a16:creationId xmlns:a16="http://schemas.microsoft.com/office/drawing/2014/main" id="{C69F53E6-7FAD-4306-B1DB-0B44A5B55598}"/>
                  </a:ext>
                </a:extLst>
              </p:cNvPr>
              <p:cNvGrpSpPr/>
              <p:nvPr/>
            </p:nvGrpSpPr>
            <p:grpSpPr>
              <a:xfrm>
                <a:off x="6096000" y="2824211"/>
                <a:ext cx="3219919" cy="3530323"/>
                <a:chOff x="2165321" y="2824211"/>
                <a:chExt cx="3219919" cy="3530323"/>
              </a:xfrm>
            </p:grpSpPr>
            <p:grpSp>
              <p:nvGrpSpPr>
                <p:cNvPr id="25" name="Gruppieren 24">
                  <a:extLst>
                    <a:ext uri="{FF2B5EF4-FFF2-40B4-BE49-F238E27FC236}">
                      <a16:creationId xmlns:a16="http://schemas.microsoft.com/office/drawing/2014/main" id="{61F49C32-7041-459D-BB79-06E8B9FF9500}"/>
                    </a:ext>
                  </a:extLst>
                </p:cNvPr>
                <p:cNvGrpSpPr/>
                <p:nvPr/>
              </p:nvGrpSpPr>
              <p:grpSpPr>
                <a:xfrm>
                  <a:off x="2165321" y="2824211"/>
                  <a:ext cx="3219919" cy="1316987"/>
                  <a:chOff x="2165321" y="2824211"/>
                  <a:chExt cx="3219919" cy="1316987"/>
                </a:xfrm>
              </p:grpSpPr>
              <p:sp>
                <p:nvSpPr>
                  <p:cNvPr id="32" name="Freihandform: Form 31">
                    <a:extLst>
                      <a:ext uri="{FF2B5EF4-FFF2-40B4-BE49-F238E27FC236}">
                        <a16:creationId xmlns:a16="http://schemas.microsoft.com/office/drawing/2014/main" id="{71556E84-55C4-4347-A5A5-00F999A8A9E8}"/>
                      </a:ext>
                    </a:extLst>
                  </p:cNvPr>
                  <p:cNvSpPr/>
                  <p:nvPr/>
                </p:nvSpPr>
                <p:spPr>
                  <a:xfrm>
                    <a:off x="2165322" y="2824211"/>
                    <a:ext cx="3219918" cy="1316987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Textfeld 32">
                    <a:extLst>
                      <a:ext uri="{FF2B5EF4-FFF2-40B4-BE49-F238E27FC236}">
                        <a16:creationId xmlns:a16="http://schemas.microsoft.com/office/drawing/2014/main" id="{AC7627C6-8D50-4301-8F46-149A40026774}"/>
                      </a:ext>
                    </a:extLst>
                  </p:cNvPr>
                  <p:cNvSpPr txBox="1"/>
                  <p:nvPr/>
                </p:nvSpPr>
                <p:spPr>
                  <a:xfrm>
                    <a:off x="2165321" y="2891277"/>
                    <a:ext cx="3219919" cy="11387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400" dirty="0">
                        <a:solidFill>
                          <a:srgbClr val="DADADA"/>
                        </a:solidFill>
                        <a:latin typeface="Adobe Garamond Pro Bold" panose="02020702060506020403" pitchFamily="18" charset="0"/>
                      </a:rPr>
                      <a:t>Immersion</a:t>
                    </a:r>
                  </a:p>
                  <a:p>
                    <a:pPr algn="ctr"/>
                    <a:r>
                      <a:rPr lang="en-US" sz="2400" i="1" dirty="0">
                        <a:solidFill>
                          <a:srgbClr val="DADADA"/>
                        </a:solidFill>
                        <a:latin typeface="Adobe Garamond Pro Bold" panose="02020702060506020403" pitchFamily="18" charset="0"/>
                      </a:rPr>
                      <a:t>“Once Upon a Time”</a:t>
                    </a:r>
                    <a:endParaRPr lang="en-US" sz="1200" i="1" dirty="0">
                      <a:solidFill>
                        <a:srgbClr val="DADADA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  <p:grpSp>
              <p:nvGrpSpPr>
                <p:cNvPr id="26" name="Gruppieren 25">
                  <a:extLst>
                    <a:ext uri="{FF2B5EF4-FFF2-40B4-BE49-F238E27FC236}">
                      <a16:creationId xmlns:a16="http://schemas.microsoft.com/office/drawing/2014/main" id="{59D8BC22-8D1E-46BB-B489-53215E170449}"/>
                    </a:ext>
                  </a:extLst>
                </p:cNvPr>
                <p:cNvGrpSpPr/>
                <p:nvPr/>
              </p:nvGrpSpPr>
              <p:grpSpPr>
                <a:xfrm>
                  <a:off x="2645714" y="4323852"/>
                  <a:ext cx="2259134" cy="924014"/>
                  <a:chOff x="2645714" y="4323852"/>
                  <a:chExt cx="2259134" cy="924014"/>
                </a:xfrm>
              </p:grpSpPr>
              <p:sp>
                <p:nvSpPr>
                  <p:cNvPr id="30" name="Freihandform: Form 29">
                    <a:extLst>
                      <a:ext uri="{FF2B5EF4-FFF2-40B4-BE49-F238E27FC236}">
                        <a16:creationId xmlns:a16="http://schemas.microsoft.com/office/drawing/2014/main" id="{4CB42690-1745-4025-8585-D27FAF9D08C7}"/>
                      </a:ext>
                    </a:extLst>
                  </p:cNvPr>
                  <p:cNvSpPr/>
                  <p:nvPr/>
                </p:nvSpPr>
                <p:spPr>
                  <a:xfrm>
                    <a:off x="2645714" y="4323852"/>
                    <a:ext cx="2259134" cy="924014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D5D5D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Textfeld 30">
                    <a:extLst>
                      <a:ext uri="{FF2B5EF4-FFF2-40B4-BE49-F238E27FC236}">
                        <a16:creationId xmlns:a16="http://schemas.microsoft.com/office/drawing/2014/main" id="{57DA3372-2553-4E3D-953D-9C64FE86B232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716" y="4509202"/>
                    <a:ext cx="2259132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000" dirty="0">
                        <a:solidFill>
                          <a:srgbClr val="595959"/>
                        </a:solidFill>
                        <a:latin typeface="Adobe Garamond Pro Bold" panose="02020702060506020403" pitchFamily="18" charset="0"/>
                      </a:rPr>
                      <a:t>Fantasy</a:t>
                    </a:r>
                    <a:endParaRPr lang="en-US" sz="3000" i="1" dirty="0">
                      <a:solidFill>
                        <a:srgbClr val="595959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  <p:grpSp>
              <p:nvGrpSpPr>
                <p:cNvPr id="27" name="Gruppieren 26">
                  <a:extLst>
                    <a:ext uri="{FF2B5EF4-FFF2-40B4-BE49-F238E27FC236}">
                      <a16:creationId xmlns:a16="http://schemas.microsoft.com/office/drawing/2014/main" id="{38B52D07-0122-4AA0-96A1-428A2259C07C}"/>
                    </a:ext>
                  </a:extLst>
                </p:cNvPr>
                <p:cNvGrpSpPr/>
                <p:nvPr/>
              </p:nvGrpSpPr>
              <p:grpSpPr>
                <a:xfrm>
                  <a:off x="2645713" y="5430520"/>
                  <a:ext cx="2259134" cy="924014"/>
                  <a:chOff x="2645714" y="4323852"/>
                  <a:chExt cx="2259134" cy="924014"/>
                </a:xfrm>
              </p:grpSpPr>
              <p:sp>
                <p:nvSpPr>
                  <p:cNvPr id="28" name="Freihandform: Form 27">
                    <a:extLst>
                      <a:ext uri="{FF2B5EF4-FFF2-40B4-BE49-F238E27FC236}">
                        <a16:creationId xmlns:a16="http://schemas.microsoft.com/office/drawing/2014/main" id="{DCE94F8F-23E9-41F3-BF4D-D8DE293A2227}"/>
                      </a:ext>
                    </a:extLst>
                  </p:cNvPr>
                  <p:cNvSpPr/>
                  <p:nvPr/>
                </p:nvSpPr>
                <p:spPr>
                  <a:xfrm>
                    <a:off x="2645714" y="4323852"/>
                    <a:ext cx="2259134" cy="924014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14B8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C981A0F1-0F42-4AB6-9972-C0A3201F9EFB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716" y="4509202"/>
                    <a:ext cx="2259132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000" dirty="0">
                        <a:solidFill>
                          <a:srgbClr val="595959"/>
                        </a:solidFill>
                        <a:latin typeface="Adobe Garamond Pro Bold" panose="02020702060506020403" pitchFamily="18" charset="0"/>
                      </a:rPr>
                      <a:t>Story</a:t>
                    </a:r>
                    <a:endParaRPr lang="en-US" sz="3000" i="1" dirty="0">
                      <a:solidFill>
                        <a:srgbClr val="595959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064070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Possible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Methods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7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Possible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Methods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8" name="Achteck 47">
            <a:extLst>
              <a:ext uri="{FF2B5EF4-FFF2-40B4-BE49-F238E27FC236}">
                <a16:creationId xmlns:a16="http://schemas.microsoft.com/office/drawing/2014/main" id="{6661A062-6DAA-4F72-9CE8-AEB41A8A8806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49" name="Achteck 48">
            <a:extLst>
              <a:ext uri="{FF2B5EF4-FFF2-40B4-BE49-F238E27FC236}">
                <a16:creationId xmlns:a16="http://schemas.microsoft.com/office/drawing/2014/main" id="{52FB0AC5-5BEC-4EFC-A501-94A4CFDEFD3F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A9B2BFFC-7723-49E9-938B-272F3B9A3D3E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Research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behavior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in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expected places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26E6BDB-1A7C-4F6B-AABD-FF27D3753100}"/>
              </a:ext>
            </a:extLst>
          </p:cNvPr>
          <p:cNvSpPr txBox="1"/>
          <p:nvPr/>
        </p:nvSpPr>
        <p:spPr>
          <a:xfrm>
            <a:off x="967464" y="1797559"/>
            <a:ext cx="436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26831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Possible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Methods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5" name="Achteck 44">
            <a:extLst>
              <a:ext uri="{FF2B5EF4-FFF2-40B4-BE49-F238E27FC236}">
                <a16:creationId xmlns:a16="http://schemas.microsoft.com/office/drawing/2014/main" id="{6A8F9E00-0B68-4247-98D5-CB3741682D33}"/>
              </a:ext>
            </a:extLst>
          </p:cNvPr>
          <p:cNvSpPr/>
          <p:nvPr/>
        </p:nvSpPr>
        <p:spPr>
          <a:xfrm>
            <a:off x="692305" y="3406114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chteck 45">
            <a:extLst>
              <a:ext uri="{FF2B5EF4-FFF2-40B4-BE49-F238E27FC236}">
                <a16:creationId xmlns:a16="http://schemas.microsoft.com/office/drawing/2014/main" id="{32CDB1DF-5ED5-4D63-A733-C7F31728997F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66723CE5-13B2-4145-98DE-38E740A774A9}"/>
              </a:ext>
            </a:extLst>
          </p:cNvPr>
          <p:cNvSpPr txBox="1"/>
          <p:nvPr/>
        </p:nvSpPr>
        <p:spPr>
          <a:xfrm>
            <a:off x="2254139" y="3508731"/>
            <a:ext cx="9531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Find out about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unknown places</a:t>
            </a:r>
          </a:p>
        </p:txBody>
      </p:sp>
      <p:sp>
        <p:nvSpPr>
          <p:cNvPr id="48" name="Achteck 47">
            <a:extLst>
              <a:ext uri="{FF2B5EF4-FFF2-40B4-BE49-F238E27FC236}">
                <a16:creationId xmlns:a16="http://schemas.microsoft.com/office/drawing/2014/main" id="{6661A062-6DAA-4F72-9CE8-AEB41A8A8806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49" name="Achteck 48">
            <a:extLst>
              <a:ext uri="{FF2B5EF4-FFF2-40B4-BE49-F238E27FC236}">
                <a16:creationId xmlns:a16="http://schemas.microsoft.com/office/drawing/2014/main" id="{52FB0AC5-5BEC-4EFC-A501-94A4CFDEFD3F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82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A9B2BFFC-7723-49E9-938B-272F3B9A3D3E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Research</a:t>
            </a:r>
            <a:r>
              <a:rPr lang="en-US" sz="44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 behavior </a:t>
            </a:r>
            <a:r>
              <a:rPr lang="en-US" sz="44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in</a:t>
            </a:r>
            <a:r>
              <a:rPr lang="en-US" sz="44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 expected places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26E6BDB-1A7C-4F6B-AABD-FF27D3753100}"/>
              </a:ext>
            </a:extLst>
          </p:cNvPr>
          <p:cNvSpPr txBox="1"/>
          <p:nvPr/>
        </p:nvSpPr>
        <p:spPr>
          <a:xfrm>
            <a:off x="967464" y="1797559"/>
            <a:ext cx="436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14B8A8">
                    <a:alpha val="30000"/>
                  </a:srgbClr>
                </a:solidFill>
                <a:latin typeface="Copperplate Gothic Bold" panose="020B0604020202020204" pitchFamily="34" charset="0"/>
              </a:rPr>
              <a:t>1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461C7BC-1588-404A-8CF5-078D3693880E}"/>
              </a:ext>
            </a:extLst>
          </p:cNvPr>
          <p:cNvSpPr txBox="1"/>
          <p:nvPr/>
        </p:nvSpPr>
        <p:spPr>
          <a:xfrm>
            <a:off x="967464" y="3471533"/>
            <a:ext cx="436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8456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Possible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Methods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5" name="Achteck 44">
            <a:extLst>
              <a:ext uri="{FF2B5EF4-FFF2-40B4-BE49-F238E27FC236}">
                <a16:creationId xmlns:a16="http://schemas.microsoft.com/office/drawing/2014/main" id="{6A8F9E00-0B68-4247-98D5-CB3741682D33}"/>
              </a:ext>
            </a:extLst>
          </p:cNvPr>
          <p:cNvSpPr/>
          <p:nvPr/>
        </p:nvSpPr>
        <p:spPr>
          <a:xfrm>
            <a:off x="692305" y="3406114"/>
            <a:ext cx="10807387" cy="983050"/>
          </a:xfrm>
          <a:prstGeom prst="octagon">
            <a:avLst/>
          </a:prstGeom>
          <a:solidFill>
            <a:srgbClr val="E9E9E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46" name="Achteck 45">
            <a:extLst>
              <a:ext uri="{FF2B5EF4-FFF2-40B4-BE49-F238E27FC236}">
                <a16:creationId xmlns:a16="http://schemas.microsoft.com/office/drawing/2014/main" id="{32CDB1DF-5ED5-4D63-A733-C7F31728997F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828282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66723CE5-13B2-4145-98DE-38E740A774A9}"/>
              </a:ext>
            </a:extLst>
          </p:cNvPr>
          <p:cNvSpPr txBox="1"/>
          <p:nvPr/>
        </p:nvSpPr>
        <p:spPr>
          <a:xfrm>
            <a:off x="2254139" y="3508731"/>
            <a:ext cx="9531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Find out about </a:t>
            </a:r>
            <a:r>
              <a:rPr lang="en-US" sz="44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unknown places</a:t>
            </a:r>
          </a:p>
        </p:txBody>
      </p:sp>
      <p:sp>
        <p:nvSpPr>
          <p:cNvPr id="48" name="Achteck 47">
            <a:extLst>
              <a:ext uri="{FF2B5EF4-FFF2-40B4-BE49-F238E27FC236}">
                <a16:creationId xmlns:a16="http://schemas.microsoft.com/office/drawing/2014/main" id="{6661A062-6DAA-4F72-9CE8-AEB41A8A8806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49" name="Achteck 48">
            <a:extLst>
              <a:ext uri="{FF2B5EF4-FFF2-40B4-BE49-F238E27FC236}">
                <a16:creationId xmlns:a16="http://schemas.microsoft.com/office/drawing/2014/main" id="{52FB0AC5-5BEC-4EFC-A501-94A4CFDEFD3F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82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A9B2BFFC-7723-49E9-938B-272F3B9A3D3E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Research</a:t>
            </a:r>
            <a:r>
              <a:rPr lang="en-US" sz="44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 behavior </a:t>
            </a:r>
            <a:r>
              <a:rPr lang="en-US" sz="44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in</a:t>
            </a:r>
            <a:r>
              <a:rPr lang="en-US" sz="44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 expected places</a:t>
            </a:r>
          </a:p>
        </p:txBody>
      </p:sp>
      <p:sp>
        <p:nvSpPr>
          <p:cNvPr id="52" name="Achteck 51">
            <a:extLst>
              <a:ext uri="{FF2B5EF4-FFF2-40B4-BE49-F238E27FC236}">
                <a16:creationId xmlns:a16="http://schemas.microsoft.com/office/drawing/2014/main" id="{3233A102-6FA5-4C62-9582-E7AC1C2D7960}"/>
              </a:ext>
            </a:extLst>
          </p:cNvPr>
          <p:cNvSpPr/>
          <p:nvPr/>
        </p:nvSpPr>
        <p:spPr>
          <a:xfrm>
            <a:off x="692306" y="5084275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chteck 52">
            <a:extLst>
              <a:ext uri="{FF2B5EF4-FFF2-40B4-BE49-F238E27FC236}">
                <a16:creationId xmlns:a16="http://schemas.microsoft.com/office/drawing/2014/main" id="{CBFB039E-DB50-4362-9FDF-A30746879716}"/>
              </a:ext>
            </a:extLst>
          </p:cNvPr>
          <p:cNvSpPr/>
          <p:nvPr/>
        </p:nvSpPr>
        <p:spPr>
          <a:xfrm>
            <a:off x="694338" y="5084275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7C31B5FD-2B43-4510-9966-E62FEB04D644}"/>
              </a:ext>
            </a:extLst>
          </p:cNvPr>
          <p:cNvSpPr txBox="1"/>
          <p:nvPr/>
        </p:nvSpPr>
        <p:spPr>
          <a:xfrm>
            <a:off x="2254140" y="5191079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Analyze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strategies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of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similar games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26E6BDB-1A7C-4F6B-AABD-FF27D3753100}"/>
              </a:ext>
            </a:extLst>
          </p:cNvPr>
          <p:cNvSpPr txBox="1"/>
          <p:nvPr/>
        </p:nvSpPr>
        <p:spPr>
          <a:xfrm>
            <a:off x="967464" y="1797559"/>
            <a:ext cx="436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14B8A8">
                    <a:alpha val="30000"/>
                  </a:srgbClr>
                </a:solidFill>
                <a:latin typeface="Copperplate Gothic Bold" panose="020B0604020202020204" pitchFamily="34" charset="0"/>
              </a:rPr>
              <a:t>1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461C7BC-1588-404A-8CF5-078D3693880E}"/>
              </a:ext>
            </a:extLst>
          </p:cNvPr>
          <p:cNvSpPr txBox="1"/>
          <p:nvPr/>
        </p:nvSpPr>
        <p:spPr>
          <a:xfrm>
            <a:off x="967464" y="3471533"/>
            <a:ext cx="436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14B8A8">
                    <a:alpha val="30000"/>
                  </a:srgbClr>
                </a:solidFill>
                <a:latin typeface="Copperplate Gothic Bold" panose="020B0604020202020204" pitchFamily="34" charset="0"/>
              </a:rPr>
              <a:t>2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B718AFB5-5BBB-416F-AA17-4F984D0078CE}"/>
              </a:ext>
            </a:extLst>
          </p:cNvPr>
          <p:cNvSpPr txBox="1"/>
          <p:nvPr/>
        </p:nvSpPr>
        <p:spPr>
          <a:xfrm>
            <a:off x="967464" y="5150054"/>
            <a:ext cx="436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91998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Possible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Methods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5" name="Achteck 44">
            <a:extLst>
              <a:ext uri="{FF2B5EF4-FFF2-40B4-BE49-F238E27FC236}">
                <a16:creationId xmlns:a16="http://schemas.microsoft.com/office/drawing/2014/main" id="{6A8F9E00-0B68-4247-98D5-CB3741682D33}"/>
              </a:ext>
            </a:extLst>
          </p:cNvPr>
          <p:cNvSpPr/>
          <p:nvPr/>
        </p:nvSpPr>
        <p:spPr>
          <a:xfrm>
            <a:off x="692305" y="3406114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chteck 45">
            <a:extLst>
              <a:ext uri="{FF2B5EF4-FFF2-40B4-BE49-F238E27FC236}">
                <a16:creationId xmlns:a16="http://schemas.microsoft.com/office/drawing/2014/main" id="{32CDB1DF-5ED5-4D63-A733-C7F31728997F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66723CE5-13B2-4145-98DE-38E740A774A9}"/>
              </a:ext>
            </a:extLst>
          </p:cNvPr>
          <p:cNvSpPr txBox="1"/>
          <p:nvPr/>
        </p:nvSpPr>
        <p:spPr>
          <a:xfrm>
            <a:off x="2254139" y="3508731"/>
            <a:ext cx="9531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Find out about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unknown places</a:t>
            </a:r>
          </a:p>
        </p:txBody>
      </p:sp>
      <p:sp>
        <p:nvSpPr>
          <p:cNvPr id="48" name="Achteck 47">
            <a:extLst>
              <a:ext uri="{FF2B5EF4-FFF2-40B4-BE49-F238E27FC236}">
                <a16:creationId xmlns:a16="http://schemas.microsoft.com/office/drawing/2014/main" id="{6661A062-6DAA-4F72-9CE8-AEB41A8A8806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chteck 48">
            <a:extLst>
              <a:ext uri="{FF2B5EF4-FFF2-40B4-BE49-F238E27FC236}">
                <a16:creationId xmlns:a16="http://schemas.microsoft.com/office/drawing/2014/main" id="{52FB0AC5-5BEC-4EFC-A501-94A4CFDEFD3F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A9B2BFFC-7723-49E9-938B-272F3B9A3D3E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Research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behavior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in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expected places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2" name="Achteck 51">
            <a:extLst>
              <a:ext uri="{FF2B5EF4-FFF2-40B4-BE49-F238E27FC236}">
                <a16:creationId xmlns:a16="http://schemas.microsoft.com/office/drawing/2014/main" id="{3233A102-6FA5-4C62-9582-E7AC1C2D7960}"/>
              </a:ext>
            </a:extLst>
          </p:cNvPr>
          <p:cNvSpPr/>
          <p:nvPr/>
        </p:nvSpPr>
        <p:spPr>
          <a:xfrm>
            <a:off x="692306" y="5084275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chteck 52">
            <a:extLst>
              <a:ext uri="{FF2B5EF4-FFF2-40B4-BE49-F238E27FC236}">
                <a16:creationId xmlns:a16="http://schemas.microsoft.com/office/drawing/2014/main" id="{CBFB039E-DB50-4362-9FDF-A30746879716}"/>
              </a:ext>
            </a:extLst>
          </p:cNvPr>
          <p:cNvSpPr/>
          <p:nvPr/>
        </p:nvSpPr>
        <p:spPr>
          <a:xfrm>
            <a:off x="694338" y="5084275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7C31B5FD-2B43-4510-9966-E62FEB04D644}"/>
              </a:ext>
            </a:extLst>
          </p:cNvPr>
          <p:cNvSpPr txBox="1"/>
          <p:nvPr/>
        </p:nvSpPr>
        <p:spPr>
          <a:xfrm>
            <a:off x="2254140" y="5191079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Analyze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strategies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of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similar games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26E6BDB-1A7C-4F6B-AABD-FF27D3753100}"/>
              </a:ext>
            </a:extLst>
          </p:cNvPr>
          <p:cNvSpPr txBox="1"/>
          <p:nvPr/>
        </p:nvSpPr>
        <p:spPr>
          <a:xfrm>
            <a:off x="967464" y="1797559"/>
            <a:ext cx="436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1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461C7BC-1588-404A-8CF5-078D3693880E}"/>
              </a:ext>
            </a:extLst>
          </p:cNvPr>
          <p:cNvSpPr txBox="1"/>
          <p:nvPr/>
        </p:nvSpPr>
        <p:spPr>
          <a:xfrm>
            <a:off x="967464" y="3471533"/>
            <a:ext cx="436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2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B718AFB5-5BBB-416F-AA17-4F984D0078CE}"/>
              </a:ext>
            </a:extLst>
          </p:cNvPr>
          <p:cNvSpPr txBox="1"/>
          <p:nvPr/>
        </p:nvSpPr>
        <p:spPr>
          <a:xfrm>
            <a:off x="967464" y="5150054"/>
            <a:ext cx="436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7822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49EF50D7-F27F-4083-B582-749B615E8EF3}"/>
              </a:ext>
            </a:extLst>
          </p:cNvPr>
          <p:cNvSpPr txBox="1"/>
          <p:nvPr/>
        </p:nvSpPr>
        <p:spPr>
          <a:xfrm>
            <a:off x="219893" y="81674"/>
            <a:ext cx="5995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Game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Concept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886B083-1227-4F66-A25D-50CC30E67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5" t="13849" r="29665" b="13849"/>
          <a:stretch/>
        </p:blipFill>
        <p:spPr>
          <a:xfrm>
            <a:off x="423529" y="1456370"/>
            <a:ext cx="2517335" cy="2517335"/>
          </a:xfrm>
          <a:prstGeom prst="octagon">
            <a:avLst/>
          </a:prstGeom>
        </p:spPr>
      </p:pic>
      <p:pic>
        <p:nvPicPr>
          <p:cNvPr id="9" name="Grafik 8" descr="Ein Bild, das Person, Gebäude, grün, haltend enthält.&#10;&#10;Automatisch generierte Beschreibung">
            <a:extLst>
              <a:ext uri="{FF2B5EF4-FFF2-40B4-BE49-F238E27FC236}">
                <a16:creationId xmlns:a16="http://schemas.microsoft.com/office/drawing/2014/main" id="{7C4867A8-F40E-47B6-A9EA-6452F0E7D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3427303" y="3112023"/>
            <a:ext cx="3530379" cy="3530379"/>
          </a:xfrm>
          <a:prstGeom prst="octagon">
            <a:avLst/>
          </a:prstGeom>
        </p:spPr>
      </p:pic>
      <p:pic>
        <p:nvPicPr>
          <p:cNvPr id="13" name="Grafik 12" descr="Ein Bild, das Gebäude, draußen, grün, Straße enthält.&#10;&#10;Automatisch generierte Beschreibung">
            <a:extLst>
              <a:ext uri="{FF2B5EF4-FFF2-40B4-BE49-F238E27FC236}">
                <a16:creationId xmlns:a16="http://schemas.microsoft.com/office/drawing/2014/main" id="{0A96FACB-C557-4C1B-B38E-11E9F90603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7444122" y="390939"/>
            <a:ext cx="4324349" cy="4324349"/>
          </a:xfrm>
          <a:prstGeom prst="octagon">
            <a:avLst/>
          </a:prstGeom>
        </p:spPr>
      </p:pic>
    </p:spTree>
    <p:extLst>
      <p:ext uri="{BB962C8B-B14F-4D97-AF65-F5344CB8AC3E}">
        <p14:creationId xmlns:p14="http://schemas.microsoft.com/office/powerpoint/2010/main" val="2314794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10498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Implementation |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Expected</a:t>
            </a:r>
            <a:r>
              <a:rPr lang="en-US" sz="5400" b="1" dirty="0">
                <a:latin typeface="Adobe Garamond Pro Bold" panose="02020702060506020403" pitchFamily="18" charset="0"/>
              </a:rPr>
              <a:t>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Places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Grafik 2" descr="Ein Bild, das Person, Menge, groß, Personen enthält.&#10;&#10;Automatisch generierte Beschreibung">
            <a:extLst>
              <a:ext uri="{FF2B5EF4-FFF2-40B4-BE49-F238E27FC236}">
                <a16:creationId xmlns:a16="http://schemas.microsoft.com/office/drawing/2014/main" id="{4088C32A-7BBD-4D40-BABA-3A591BAB27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3" r="1167"/>
          <a:stretch/>
        </p:blipFill>
        <p:spPr>
          <a:xfrm>
            <a:off x="435060" y="1242498"/>
            <a:ext cx="3423047" cy="3423047"/>
          </a:xfrm>
          <a:prstGeom prst="octagon">
            <a:avLst/>
          </a:prstGeom>
        </p:spPr>
      </p:pic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7B7D6FE-A623-4A95-ADEF-C64AD7E20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r="41293"/>
          <a:stretch/>
        </p:blipFill>
        <p:spPr>
          <a:xfrm>
            <a:off x="9347200" y="4174974"/>
            <a:ext cx="2491020" cy="2491020"/>
          </a:xfrm>
          <a:prstGeom prst="octagon">
            <a:avLst/>
          </a:prstGeom>
        </p:spPr>
      </p:pic>
      <p:pic>
        <p:nvPicPr>
          <p:cNvPr id="7" name="Grafik 6" descr="Ein Bild, das Gras, draußen, Gebäude, Parken enthält.&#10;&#10;Automatisch generierte Beschreibung">
            <a:extLst>
              <a:ext uri="{FF2B5EF4-FFF2-40B4-BE49-F238E27FC236}">
                <a16:creationId xmlns:a16="http://schemas.microsoft.com/office/drawing/2014/main" id="{32A5356D-3C07-4F84-8A0E-E360D8210E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7" r="13043"/>
          <a:stretch/>
        </p:blipFill>
        <p:spPr>
          <a:xfrm>
            <a:off x="7027934" y="1351472"/>
            <a:ext cx="2663108" cy="2663108"/>
          </a:xfrm>
          <a:prstGeom prst="octagon">
            <a:avLst/>
          </a:prstGeom>
        </p:spPr>
      </p:pic>
      <p:pic>
        <p:nvPicPr>
          <p:cNvPr id="9" name="Grafik 8" descr="Ein Bild, das Spielzeug, klein, gelb, sitzend enthält.&#10;&#10;Automatisch generierte Beschreibung">
            <a:extLst>
              <a:ext uri="{FF2B5EF4-FFF2-40B4-BE49-F238E27FC236}">
                <a16:creationId xmlns:a16="http://schemas.microsoft.com/office/drawing/2014/main" id="{ADEFA1AD-D5D0-48BA-98E0-051C40FBA4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r="21924"/>
          <a:stretch/>
        </p:blipFill>
        <p:spPr>
          <a:xfrm>
            <a:off x="3910758" y="3548818"/>
            <a:ext cx="3117176" cy="3117176"/>
          </a:xfrm>
          <a:prstGeom prst="octagon">
            <a:avLst/>
          </a:prstGeom>
        </p:spPr>
      </p:pic>
    </p:spTree>
    <p:extLst>
      <p:ext uri="{BB962C8B-B14F-4D97-AF65-F5344CB8AC3E}">
        <p14:creationId xmlns:p14="http://schemas.microsoft.com/office/powerpoint/2010/main" val="864392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10498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Implementation |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Unknown</a:t>
            </a:r>
            <a:r>
              <a:rPr lang="en-US" sz="5400" b="1" dirty="0">
                <a:latin typeface="Adobe Garamond Pro Bold" panose="02020702060506020403" pitchFamily="18" charset="0"/>
              </a:rPr>
              <a:t>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Places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Grafik 3" descr="Ein Bild, das Person, drinnen, Mann, stehend enthält.&#10;&#10;Automatisch generierte Beschreibung">
            <a:extLst>
              <a:ext uri="{FF2B5EF4-FFF2-40B4-BE49-F238E27FC236}">
                <a16:creationId xmlns:a16="http://schemas.microsoft.com/office/drawing/2014/main" id="{E54575E9-BF7E-4461-BFBF-36DFAFC8F3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3" r="9317"/>
          <a:stretch/>
        </p:blipFill>
        <p:spPr>
          <a:xfrm>
            <a:off x="626290" y="2518088"/>
            <a:ext cx="2635068" cy="2635068"/>
          </a:xfrm>
          <a:prstGeom prst="octagon">
            <a:avLst/>
          </a:prstGeom>
        </p:spPr>
      </p:pic>
    </p:spTree>
    <p:extLst>
      <p:ext uri="{BB962C8B-B14F-4D97-AF65-F5344CB8AC3E}">
        <p14:creationId xmlns:p14="http://schemas.microsoft.com/office/powerpoint/2010/main" val="1430291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10498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Implementation |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Unknown</a:t>
            </a:r>
            <a:r>
              <a:rPr lang="en-US" sz="5400" b="1" dirty="0">
                <a:latin typeface="Adobe Garamond Pro Bold" panose="02020702060506020403" pitchFamily="18" charset="0"/>
              </a:rPr>
              <a:t>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Places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Grafik 3" descr="Ein Bild, das Person, drinnen, Mann, stehend enthält.&#10;&#10;Automatisch generierte Beschreibung">
            <a:extLst>
              <a:ext uri="{FF2B5EF4-FFF2-40B4-BE49-F238E27FC236}">
                <a16:creationId xmlns:a16="http://schemas.microsoft.com/office/drawing/2014/main" id="{E54575E9-BF7E-4461-BFBF-36DFAFC8F3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3" r="9317"/>
          <a:stretch/>
        </p:blipFill>
        <p:spPr>
          <a:xfrm>
            <a:off x="626290" y="2518088"/>
            <a:ext cx="2635068" cy="2635068"/>
          </a:xfrm>
          <a:prstGeom prst="octagon">
            <a:avLst/>
          </a:prstGeom>
        </p:spPr>
      </p:pic>
      <p:pic>
        <p:nvPicPr>
          <p:cNvPr id="8" name="Grafik 7" descr="Ein Bild, das Person, draußen, Wasser, Mann enthält.&#10;&#10;Automatisch generierte Beschreibung">
            <a:extLst>
              <a:ext uri="{FF2B5EF4-FFF2-40B4-BE49-F238E27FC236}">
                <a16:creationId xmlns:a16="http://schemas.microsoft.com/office/drawing/2014/main" id="{95F83A4C-DACC-41C0-846A-A70291624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 r="16641"/>
          <a:stretch/>
        </p:blipFill>
        <p:spPr>
          <a:xfrm>
            <a:off x="4778467" y="2518088"/>
            <a:ext cx="2635068" cy="2635068"/>
          </a:xfrm>
          <a:prstGeom prst="octagon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6E2031D-6E42-496D-980B-38C29335E185}"/>
              </a:ext>
            </a:extLst>
          </p:cNvPr>
          <p:cNvCxnSpPr/>
          <p:nvPr/>
        </p:nvCxnSpPr>
        <p:spPr>
          <a:xfrm>
            <a:off x="3261358" y="3840480"/>
            <a:ext cx="1517109" cy="0"/>
          </a:xfrm>
          <a:prstGeom prst="straightConnector1">
            <a:avLst/>
          </a:prstGeom>
          <a:ln w="76200">
            <a:solidFill>
              <a:srgbClr val="14B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60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10498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Implementation |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Unknown</a:t>
            </a:r>
            <a:r>
              <a:rPr lang="en-US" sz="5400" b="1" dirty="0">
                <a:latin typeface="Adobe Garamond Pro Bold" panose="02020702060506020403" pitchFamily="18" charset="0"/>
              </a:rPr>
              <a:t>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Places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Grafik 3" descr="Ein Bild, das Person, drinnen, Mann, stehend enthält.&#10;&#10;Automatisch generierte Beschreibung">
            <a:extLst>
              <a:ext uri="{FF2B5EF4-FFF2-40B4-BE49-F238E27FC236}">
                <a16:creationId xmlns:a16="http://schemas.microsoft.com/office/drawing/2014/main" id="{E54575E9-BF7E-4461-BFBF-36DFAFC8F3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3" r="9317"/>
          <a:stretch/>
        </p:blipFill>
        <p:spPr>
          <a:xfrm>
            <a:off x="626290" y="2518088"/>
            <a:ext cx="2635068" cy="2635068"/>
          </a:xfrm>
          <a:prstGeom prst="octagon">
            <a:avLst/>
          </a:prstGeom>
        </p:spPr>
      </p:pic>
      <p:pic>
        <p:nvPicPr>
          <p:cNvPr id="8" name="Grafik 7" descr="Ein Bild, das Person, draußen, Wasser, Mann enthält.&#10;&#10;Automatisch generierte Beschreibung">
            <a:extLst>
              <a:ext uri="{FF2B5EF4-FFF2-40B4-BE49-F238E27FC236}">
                <a16:creationId xmlns:a16="http://schemas.microsoft.com/office/drawing/2014/main" id="{95F83A4C-DACC-41C0-846A-A70291624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 r="16641"/>
          <a:stretch/>
        </p:blipFill>
        <p:spPr>
          <a:xfrm>
            <a:off x="4778467" y="2518088"/>
            <a:ext cx="2635068" cy="2635068"/>
          </a:xfrm>
          <a:prstGeom prst="octagon">
            <a:avLst/>
          </a:prstGeom>
        </p:spPr>
      </p:pic>
      <p:pic>
        <p:nvPicPr>
          <p:cNvPr id="11" name="Grafik 10" descr="Ein Bild, das Person, haltend, stehend, Mann enthält.&#10;&#10;Automatisch generierte Beschreibung">
            <a:extLst>
              <a:ext uri="{FF2B5EF4-FFF2-40B4-BE49-F238E27FC236}">
                <a16:creationId xmlns:a16="http://schemas.microsoft.com/office/drawing/2014/main" id="{BEA70279-1F41-4A6B-A2A7-731EC60BCA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0" r="8120"/>
          <a:stretch/>
        </p:blipFill>
        <p:spPr>
          <a:xfrm>
            <a:off x="8930644" y="1005004"/>
            <a:ext cx="2635068" cy="2635068"/>
          </a:xfrm>
          <a:prstGeom prst="octagon">
            <a:avLst/>
          </a:prstGeom>
        </p:spPr>
      </p:pic>
      <p:pic>
        <p:nvPicPr>
          <p:cNvPr id="13" name="Grafik 12" descr="Ein Bild, das drinnen, Person, Laptop, Regal enthält.&#10;&#10;Automatisch generierte Beschreibung">
            <a:extLst>
              <a:ext uri="{FF2B5EF4-FFF2-40B4-BE49-F238E27FC236}">
                <a16:creationId xmlns:a16="http://schemas.microsoft.com/office/drawing/2014/main" id="{047DD7D9-754B-45B0-B0E0-E533EE6F62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8" r="32473"/>
          <a:stretch/>
        </p:blipFill>
        <p:spPr>
          <a:xfrm>
            <a:off x="8930644" y="4012364"/>
            <a:ext cx="2635068" cy="2635068"/>
          </a:xfrm>
          <a:prstGeom prst="octagon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6E2031D-6E42-496D-980B-38C29335E185}"/>
              </a:ext>
            </a:extLst>
          </p:cNvPr>
          <p:cNvCxnSpPr/>
          <p:nvPr/>
        </p:nvCxnSpPr>
        <p:spPr>
          <a:xfrm>
            <a:off x="3261358" y="3840480"/>
            <a:ext cx="1517109" cy="0"/>
          </a:xfrm>
          <a:prstGeom prst="straightConnector1">
            <a:avLst/>
          </a:prstGeom>
          <a:ln w="76200">
            <a:solidFill>
              <a:srgbClr val="14B8A8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F5750413-A100-4F4A-AC3A-F576EB1C6981}"/>
              </a:ext>
            </a:extLst>
          </p:cNvPr>
          <p:cNvCxnSpPr/>
          <p:nvPr/>
        </p:nvCxnSpPr>
        <p:spPr>
          <a:xfrm>
            <a:off x="7413535" y="3891280"/>
            <a:ext cx="1517109" cy="1412240"/>
          </a:xfrm>
          <a:prstGeom prst="bentConnector3">
            <a:avLst/>
          </a:prstGeom>
          <a:ln w="76200">
            <a:solidFill>
              <a:srgbClr val="14B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252E6DEA-D8B9-494C-8680-56D7C1AD8D21}"/>
              </a:ext>
            </a:extLst>
          </p:cNvPr>
          <p:cNvCxnSpPr>
            <a:cxnSpLocks/>
          </p:cNvCxnSpPr>
          <p:nvPr/>
        </p:nvCxnSpPr>
        <p:spPr>
          <a:xfrm flipV="1">
            <a:off x="7413534" y="2477810"/>
            <a:ext cx="1517109" cy="1412240"/>
          </a:xfrm>
          <a:prstGeom prst="bentConnector3">
            <a:avLst/>
          </a:prstGeom>
          <a:ln w="76200">
            <a:solidFill>
              <a:srgbClr val="14B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221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10498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Implementation |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Unknown</a:t>
            </a:r>
            <a:r>
              <a:rPr lang="en-US" sz="5400" b="1" dirty="0">
                <a:latin typeface="Adobe Garamond Pro Bold" panose="02020702060506020403" pitchFamily="18" charset="0"/>
              </a:rPr>
              <a:t>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Places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Grafik 3" descr="Ein Bild, das Person, drinnen, Mann, stehend enthält.&#10;&#10;Automatisch generierte Beschreibung">
            <a:extLst>
              <a:ext uri="{FF2B5EF4-FFF2-40B4-BE49-F238E27FC236}">
                <a16:creationId xmlns:a16="http://schemas.microsoft.com/office/drawing/2014/main" id="{E54575E9-BF7E-4461-BFBF-36DFAFC8F3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3" r="9317"/>
          <a:stretch/>
        </p:blipFill>
        <p:spPr>
          <a:xfrm>
            <a:off x="626290" y="2518088"/>
            <a:ext cx="2635068" cy="2635068"/>
          </a:xfrm>
          <a:prstGeom prst="octagon">
            <a:avLst/>
          </a:prstGeom>
        </p:spPr>
      </p:pic>
      <p:pic>
        <p:nvPicPr>
          <p:cNvPr id="8" name="Grafik 7" descr="Ein Bild, das Person, draußen, Wasser, Mann enthält.&#10;&#10;Automatisch generierte Beschreibung">
            <a:extLst>
              <a:ext uri="{FF2B5EF4-FFF2-40B4-BE49-F238E27FC236}">
                <a16:creationId xmlns:a16="http://schemas.microsoft.com/office/drawing/2014/main" id="{95F83A4C-DACC-41C0-846A-A70291624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 r="16641"/>
          <a:stretch/>
        </p:blipFill>
        <p:spPr>
          <a:xfrm>
            <a:off x="4778467" y="2518088"/>
            <a:ext cx="2635068" cy="2635068"/>
          </a:xfrm>
          <a:prstGeom prst="octagon">
            <a:avLst/>
          </a:prstGeom>
        </p:spPr>
      </p:pic>
      <p:pic>
        <p:nvPicPr>
          <p:cNvPr id="11" name="Grafik 10" descr="Ein Bild, das Person, haltend, stehend, Mann enthält.&#10;&#10;Automatisch generierte Beschreibung">
            <a:extLst>
              <a:ext uri="{FF2B5EF4-FFF2-40B4-BE49-F238E27FC236}">
                <a16:creationId xmlns:a16="http://schemas.microsoft.com/office/drawing/2014/main" id="{BEA70279-1F41-4A6B-A2A7-731EC60BCA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0" r="8120"/>
          <a:stretch/>
        </p:blipFill>
        <p:spPr>
          <a:xfrm>
            <a:off x="8930644" y="1005004"/>
            <a:ext cx="2635068" cy="2635068"/>
          </a:xfrm>
          <a:prstGeom prst="octagon">
            <a:avLst/>
          </a:prstGeom>
        </p:spPr>
      </p:pic>
      <p:pic>
        <p:nvPicPr>
          <p:cNvPr id="13" name="Grafik 12" descr="Ein Bild, das drinnen, Person, Laptop, Regal enthält.&#10;&#10;Automatisch generierte Beschreibung">
            <a:extLst>
              <a:ext uri="{FF2B5EF4-FFF2-40B4-BE49-F238E27FC236}">
                <a16:creationId xmlns:a16="http://schemas.microsoft.com/office/drawing/2014/main" id="{047DD7D9-754B-45B0-B0E0-E533EE6F62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8" r="32473"/>
          <a:stretch/>
        </p:blipFill>
        <p:spPr>
          <a:xfrm>
            <a:off x="8930644" y="4012364"/>
            <a:ext cx="2635068" cy="2635068"/>
          </a:xfrm>
          <a:prstGeom prst="octagon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6E2031D-6E42-496D-980B-38C29335E185}"/>
              </a:ext>
            </a:extLst>
          </p:cNvPr>
          <p:cNvCxnSpPr/>
          <p:nvPr/>
        </p:nvCxnSpPr>
        <p:spPr>
          <a:xfrm>
            <a:off x="3261358" y="3840480"/>
            <a:ext cx="1517109" cy="0"/>
          </a:xfrm>
          <a:prstGeom prst="straightConnector1">
            <a:avLst/>
          </a:prstGeom>
          <a:ln w="76200">
            <a:solidFill>
              <a:srgbClr val="14B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F5750413-A100-4F4A-AC3A-F576EB1C6981}"/>
              </a:ext>
            </a:extLst>
          </p:cNvPr>
          <p:cNvCxnSpPr/>
          <p:nvPr/>
        </p:nvCxnSpPr>
        <p:spPr>
          <a:xfrm>
            <a:off x="7413535" y="3891280"/>
            <a:ext cx="1517109" cy="1412240"/>
          </a:xfrm>
          <a:prstGeom prst="bentConnector3">
            <a:avLst/>
          </a:prstGeom>
          <a:ln w="76200">
            <a:solidFill>
              <a:srgbClr val="14B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252E6DEA-D8B9-494C-8680-56D7C1AD8D21}"/>
              </a:ext>
            </a:extLst>
          </p:cNvPr>
          <p:cNvCxnSpPr>
            <a:cxnSpLocks/>
          </p:cNvCxnSpPr>
          <p:nvPr/>
        </p:nvCxnSpPr>
        <p:spPr>
          <a:xfrm flipV="1">
            <a:off x="7413534" y="2477810"/>
            <a:ext cx="1517109" cy="1412240"/>
          </a:xfrm>
          <a:prstGeom prst="bentConnector3">
            <a:avLst/>
          </a:prstGeom>
          <a:ln w="76200">
            <a:solidFill>
              <a:srgbClr val="14B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265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10498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Implementation |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Similar Games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Grafik 2" descr="Ein Bild, das Tisch, sitzend, klein, Bär enthält.&#10;&#10;Automatisch generierte Beschreibung">
            <a:extLst>
              <a:ext uri="{FF2B5EF4-FFF2-40B4-BE49-F238E27FC236}">
                <a16:creationId xmlns:a16="http://schemas.microsoft.com/office/drawing/2014/main" id="{55BEFC07-2E0F-44A4-829F-D121192A7B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r="37763"/>
          <a:stretch/>
        </p:blipFill>
        <p:spPr>
          <a:xfrm>
            <a:off x="750176" y="1135309"/>
            <a:ext cx="3077816" cy="3077816"/>
          </a:xfrm>
          <a:prstGeom prst="octagon">
            <a:avLst/>
          </a:prstGeom>
        </p:spPr>
      </p:pic>
      <p:pic>
        <p:nvPicPr>
          <p:cNvPr id="6" name="Grafik 5" descr="Ein Bild, das Phase, Stern, Himmel enthält.&#10;&#10;Automatisch generierte Beschreibung">
            <a:extLst>
              <a:ext uri="{FF2B5EF4-FFF2-40B4-BE49-F238E27FC236}">
                <a16:creationId xmlns:a16="http://schemas.microsoft.com/office/drawing/2014/main" id="{2808924D-5DB4-4822-BFE1-2CE64EDA1C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6" r="26144"/>
          <a:stretch/>
        </p:blipFill>
        <p:spPr>
          <a:xfrm>
            <a:off x="2933291" y="4004220"/>
            <a:ext cx="2526620" cy="2526620"/>
          </a:xfrm>
          <a:prstGeom prst="octagon">
            <a:avLst/>
          </a:prstGeom>
        </p:spPr>
      </p:pic>
      <p:pic>
        <p:nvPicPr>
          <p:cNvPr id="9" name="Grafik 8" descr="Ein Bild, das rot, Raum, Vorhang, sitzend enthält.&#10;&#10;Automatisch generierte Beschreibung">
            <a:extLst>
              <a:ext uri="{FF2B5EF4-FFF2-40B4-BE49-F238E27FC236}">
                <a16:creationId xmlns:a16="http://schemas.microsoft.com/office/drawing/2014/main" id="{9AF26AD4-65A1-4FA6-B5D2-A25C39E094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2" r="-42"/>
          <a:stretch/>
        </p:blipFill>
        <p:spPr>
          <a:xfrm>
            <a:off x="558720" y="4806093"/>
            <a:ext cx="1833195" cy="1833195"/>
          </a:xfrm>
          <a:prstGeom prst="octagon">
            <a:avLst/>
          </a:prstGeom>
        </p:spPr>
      </p:pic>
    </p:spTree>
    <p:extLst>
      <p:ext uri="{BB962C8B-B14F-4D97-AF65-F5344CB8AC3E}">
        <p14:creationId xmlns:p14="http://schemas.microsoft.com/office/powerpoint/2010/main" val="390267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10498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Implementation |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Similar Games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Grafik 2" descr="Ein Bild, das Tisch, sitzend, klein, Bär enthält.&#10;&#10;Automatisch generierte Beschreibung">
            <a:extLst>
              <a:ext uri="{FF2B5EF4-FFF2-40B4-BE49-F238E27FC236}">
                <a16:creationId xmlns:a16="http://schemas.microsoft.com/office/drawing/2014/main" id="{55BEFC07-2E0F-44A4-829F-D121192A7B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r="37763"/>
          <a:stretch/>
        </p:blipFill>
        <p:spPr>
          <a:xfrm>
            <a:off x="750176" y="1135309"/>
            <a:ext cx="3077816" cy="3077816"/>
          </a:xfrm>
          <a:prstGeom prst="octagon">
            <a:avLst/>
          </a:prstGeom>
        </p:spPr>
      </p:pic>
      <p:pic>
        <p:nvPicPr>
          <p:cNvPr id="6" name="Grafik 5" descr="Ein Bild, das Phase, Stern, Himmel enthält.&#10;&#10;Automatisch generierte Beschreibung">
            <a:extLst>
              <a:ext uri="{FF2B5EF4-FFF2-40B4-BE49-F238E27FC236}">
                <a16:creationId xmlns:a16="http://schemas.microsoft.com/office/drawing/2014/main" id="{2808924D-5DB4-4822-BFE1-2CE64EDA1C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6" r="26144"/>
          <a:stretch/>
        </p:blipFill>
        <p:spPr>
          <a:xfrm>
            <a:off x="2933291" y="4004220"/>
            <a:ext cx="2526620" cy="2526620"/>
          </a:xfrm>
          <a:prstGeom prst="octagon">
            <a:avLst/>
          </a:prstGeom>
        </p:spPr>
      </p:pic>
      <p:pic>
        <p:nvPicPr>
          <p:cNvPr id="9" name="Grafik 8" descr="Ein Bild, das rot, Raum, Vorhang, sitzend enthält.&#10;&#10;Automatisch generierte Beschreibung">
            <a:extLst>
              <a:ext uri="{FF2B5EF4-FFF2-40B4-BE49-F238E27FC236}">
                <a16:creationId xmlns:a16="http://schemas.microsoft.com/office/drawing/2014/main" id="{9AF26AD4-65A1-4FA6-B5D2-A25C39E094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2" r="-42"/>
          <a:stretch/>
        </p:blipFill>
        <p:spPr>
          <a:xfrm>
            <a:off x="558720" y="4806093"/>
            <a:ext cx="1833195" cy="1833195"/>
          </a:xfrm>
          <a:prstGeom prst="octagon">
            <a:avLst/>
          </a:prstGeom>
        </p:spPr>
      </p:pic>
      <p:pic>
        <p:nvPicPr>
          <p:cNvPr id="12" name="Grafik 11" descr="Ein Bild, das Person, haltend, Mann, Kamera enthält.&#10;&#10;Automatisch generierte Beschreibung">
            <a:extLst>
              <a:ext uri="{FF2B5EF4-FFF2-40B4-BE49-F238E27FC236}">
                <a16:creationId xmlns:a16="http://schemas.microsoft.com/office/drawing/2014/main" id="{9C62C257-7958-4DB3-813D-60272A0AFF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6" r="15226"/>
          <a:stretch/>
        </p:blipFill>
        <p:spPr>
          <a:xfrm>
            <a:off x="8274320" y="4004220"/>
            <a:ext cx="2635068" cy="2635068"/>
          </a:xfrm>
          <a:prstGeom prst="octagon">
            <a:avLst/>
          </a:prstGeom>
        </p:spPr>
      </p:pic>
      <p:pic>
        <p:nvPicPr>
          <p:cNvPr id="19" name="Grafik 18" descr="Ein Bild, das Tastatur enthält.&#10;&#10;Automatisch generierte Beschreibung">
            <a:extLst>
              <a:ext uri="{FF2B5EF4-FFF2-40B4-BE49-F238E27FC236}">
                <a16:creationId xmlns:a16="http://schemas.microsoft.com/office/drawing/2014/main" id="{F5345DB8-92DE-432A-9435-D667262FCA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9" r="24987"/>
          <a:stretch/>
        </p:blipFill>
        <p:spPr>
          <a:xfrm>
            <a:off x="8274320" y="1135309"/>
            <a:ext cx="2635068" cy="2635068"/>
          </a:xfrm>
          <a:prstGeom prst="octagon">
            <a:avLst/>
          </a:prstGeom>
        </p:spPr>
      </p:pic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5BD82A18-A5A5-40A8-8404-B3AAE407AB7E}"/>
              </a:ext>
            </a:extLst>
          </p:cNvPr>
          <p:cNvCxnSpPr>
            <a:cxnSpLocks/>
          </p:cNvCxnSpPr>
          <p:nvPr/>
        </p:nvCxnSpPr>
        <p:spPr>
          <a:xfrm>
            <a:off x="5459911" y="3770377"/>
            <a:ext cx="2030735" cy="1498419"/>
          </a:xfrm>
          <a:prstGeom prst="bentConnector3">
            <a:avLst/>
          </a:prstGeom>
          <a:ln w="76200">
            <a:solidFill>
              <a:srgbClr val="14B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F517449C-6E40-41AD-B20C-59D264EC19D9}"/>
              </a:ext>
            </a:extLst>
          </p:cNvPr>
          <p:cNvCxnSpPr>
            <a:cxnSpLocks/>
          </p:cNvCxnSpPr>
          <p:nvPr/>
        </p:nvCxnSpPr>
        <p:spPr>
          <a:xfrm flipV="1">
            <a:off x="5459911" y="2443087"/>
            <a:ext cx="2030734" cy="1327290"/>
          </a:xfrm>
          <a:prstGeom prst="bentConnector3">
            <a:avLst/>
          </a:prstGeom>
          <a:ln w="76200">
            <a:solidFill>
              <a:srgbClr val="14B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362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10498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Implementation |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Similar Games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Grafik 2" descr="Ein Bild, das Tisch, sitzend, klein, Bär enthält.&#10;&#10;Automatisch generierte Beschreibung">
            <a:extLst>
              <a:ext uri="{FF2B5EF4-FFF2-40B4-BE49-F238E27FC236}">
                <a16:creationId xmlns:a16="http://schemas.microsoft.com/office/drawing/2014/main" id="{55BEFC07-2E0F-44A4-829F-D121192A7B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r="37763"/>
          <a:stretch/>
        </p:blipFill>
        <p:spPr>
          <a:xfrm>
            <a:off x="750176" y="1135309"/>
            <a:ext cx="3077816" cy="3077816"/>
          </a:xfrm>
          <a:prstGeom prst="octagon">
            <a:avLst/>
          </a:prstGeom>
        </p:spPr>
      </p:pic>
      <p:pic>
        <p:nvPicPr>
          <p:cNvPr id="6" name="Grafik 5" descr="Ein Bild, das Phase, Stern, Himmel enthält.&#10;&#10;Automatisch generierte Beschreibung">
            <a:extLst>
              <a:ext uri="{FF2B5EF4-FFF2-40B4-BE49-F238E27FC236}">
                <a16:creationId xmlns:a16="http://schemas.microsoft.com/office/drawing/2014/main" id="{2808924D-5DB4-4822-BFE1-2CE64EDA1C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6" r="26144"/>
          <a:stretch/>
        </p:blipFill>
        <p:spPr>
          <a:xfrm>
            <a:off x="2933291" y="3979228"/>
            <a:ext cx="2526620" cy="2526620"/>
          </a:xfrm>
          <a:prstGeom prst="octagon">
            <a:avLst/>
          </a:prstGeom>
        </p:spPr>
      </p:pic>
      <p:pic>
        <p:nvPicPr>
          <p:cNvPr id="9" name="Grafik 8" descr="Ein Bild, das rot, Raum, Vorhang, sitzend enthält.&#10;&#10;Automatisch generierte Beschreibung">
            <a:extLst>
              <a:ext uri="{FF2B5EF4-FFF2-40B4-BE49-F238E27FC236}">
                <a16:creationId xmlns:a16="http://schemas.microsoft.com/office/drawing/2014/main" id="{9AF26AD4-65A1-4FA6-B5D2-A25C39E094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2" r="-42"/>
          <a:stretch/>
        </p:blipFill>
        <p:spPr>
          <a:xfrm>
            <a:off x="558720" y="4806093"/>
            <a:ext cx="1833195" cy="1833195"/>
          </a:xfrm>
          <a:prstGeom prst="octagon">
            <a:avLst/>
          </a:prstGeom>
        </p:spPr>
      </p:pic>
      <p:pic>
        <p:nvPicPr>
          <p:cNvPr id="12" name="Grafik 11" descr="Ein Bild, das Person, haltend, Mann, Kamera enthält.&#10;&#10;Automatisch generierte Beschreibung">
            <a:extLst>
              <a:ext uri="{FF2B5EF4-FFF2-40B4-BE49-F238E27FC236}">
                <a16:creationId xmlns:a16="http://schemas.microsoft.com/office/drawing/2014/main" id="{9C62C257-7958-4DB3-813D-60272A0AFF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6" r="15226"/>
          <a:stretch/>
        </p:blipFill>
        <p:spPr>
          <a:xfrm>
            <a:off x="8274320" y="4004220"/>
            <a:ext cx="2635068" cy="2635068"/>
          </a:xfrm>
          <a:prstGeom prst="octagon">
            <a:avLst/>
          </a:prstGeom>
        </p:spPr>
      </p:pic>
      <p:pic>
        <p:nvPicPr>
          <p:cNvPr id="19" name="Grafik 18" descr="Ein Bild, das Tastatur enthält.&#10;&#10;Automatisch generierte Beschreibung">
            <a:extLst>
              <a:ext uri="{FF2B5EF4-FFF2-40B4-BE49-F238E27FC236}">
                <a16:creationId xmlns:a16="http://schemas.microsoft.com/office/drawing/2014/main" id="{F5345DB8-92DE-432A-9435-D667262FCA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9" r="24987"/>
          <a:stretch/>
        </p:blipFill>
        <p:spPr>
          <a:xfrm>
            <a:off x="8274320" y="1135309"/>
            <a:ext cx="2635068" cy="2635068"/>
          </a:xfrm>
          <a:prstGeom prst="octagon">
            <a:avLst/>
          </a:prstGeom>
        </p:spPr>
      </p:pic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5BD82A18-A5A5-40A8-8404-B3AAE407AB7E}"/>
              </a:ext>
            </a:extLst>
          </p:cNvPr>
          <p:cNvCxnSpPr>
            <a:cxnSpLocks/>
          </p:cNvCxnSpPr>
          <p:nvPr/>
        </p:nvCxnSpPr>
        <p:spPr>
          <a:xfrm>
            <a:off x="5459911" y="3770377"/>
            <a:ext cx="2030735" cy="1498419"/>
          </a:xfrm>
          <a:prstGeom prst="bentConnector3">
            <a:avLst/>
          </a:prstGeom>
          <a:ln w="76200">
            <a:solidFill>
              <a:srgbClr val="14B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F517449C-6E40-41AD-B20C-59D264EC19D9}"/>
              </a:ext>
            </a:extLst>
          </p:cNvPr>
          <p:cNvCxnSpPr>
            <a:cxnSpLocks/>
          </p:cNvCxnSpPr>
          <p:nvPr/>
        </p:nvCxnSpPr>
        <p:spPr>
          <a:xfrm flipV="1">
            <a:off x="5459911" y="2443087"/>
            <a:ext cx="2030734" cy="1327290"/>
          </a:xfrm>
          <a:prstGeom prst="bentConnector3">
            <a:avLst/>
          </a:prstGeom>
          <a:ln w="76200">
            <a:solidFill>
              <a:srgbClr val="14B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265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73C9B41-A096-40C3-A571-8321B35987B2}"/>
              </a:ext>
            </a:extLst>
          </p:cNvPr>
          <p:cNvGrpSpPr/>
          <p:nvPr/>
        </p:nvGrpSpPr>
        <p:grpSpPr>
          <a:xfrm>
            <a:off x="3138008" y="2064808"/>
            <a:ext cx="5858108" cy="2728384"/>
            <a:chOff x="3355206" y="2175592"/>
            <a:chExt cx="5858108" cy="2728384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B4A1A57-B876-4EA1-BAB8-8807888A7A6E}"/>
                </a:ext>
              </a:extLst>
            </p:cNvPr>
            <p:cNvSpPr txBox="1"/>
            <p:nvPr/>
          </p:nvSpPr>
          <p:spPr>
            <a:xfrm>
              <a:off x="3355206" y="2175592"/>
              <a:ext cx="306852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Thank</a:t>
              </a:r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6C5CA00-4FA5-471F-AA74-BA287318EAB9}"/>
                </a:ext>
              </a:extLst>
            </p:cNvPr>
            <p:cNvSpPr/>
            <p:nvPr/>
          </p:nvSpPr>
          <p:spPr>
            <a:xfrm>
              <a:off x="3487286" y="3239310"/>
              <a:ext cx="2884170" cy="2965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B22AD1D-5D4E-4612-9DD8-559685969A01}"/>
                </a:ext>
              </a:extLst>
            </p:cNvPr>
            <p:cNvSpPr/>
            <p:nvPr/>
          </p:nvSpPr>
          <p:spPr>
            <a:xfrm rot="5400000">
              <a:off x="5669058" y="3697468"/>
              <a:ext cx="1212827" cy="2965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847D9EF-952F-425A-9414-1A38F21BE503}"/>
                </a:ext>
              </a:extLst>
            </p:cNvPr>
            <p:cNvSpPr/>
            <p:nvPr/>
          </p:nvSpPr>
          <p:spPr>
            <a:xfrm>
              <a:off x="6127214" y="4377190"/>
              <a:ext cx="2491006" cy="2965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8C18063-7384-45F1-B3A6-DA6694EE0613}"/>
                </a:ext>
              </a:extLst>
            </p:cNvPr>
            <p:cNvSpPr txBox="1"/>
            <p:nvPr/>
          </p:nvSpPr>
          <p:spPr>
            <a:xfrm>
              <a:off x="6478732" y="3307447"/>
              <a:ext cx="229710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You!</a:t>
              </a:r>
            </a:p>
          </p:txBody>
        </p:sp>
        <p:sp>
          <p:nvSpPr>
            <p:cNvPr id="3" name="Gleichschenkliges Dreieck 2">
              <a:extLst>
                <a:ext uri="{FF2B5EF4-FFF2-40B4-BE49-F238E27FC236}">
                  <a16:creationId xmlns:a16="http://schemas.microsoft.com/office/drawing/2014/main" id="{518E0B05-F4C1-4D58-8836-851D7CE44959}"/>
                </a:ext>
              </a:extLst>
            </p:cNvPr>
            <p:cNvSpPr/>
            <p:nvPr/>
          </p:nvSpPr>
          <p:spPr>
            <a:xfrm rot="5400000">
              <a:off x="8508466" y="4199128"/>
              <a:ext cx="757059" cy="652637"/>
            </a:xfrm>
            <a:prstGeom prst="triangl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9825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hängend, grün, Tisch, haltend enthält.&#10;&#10;Automatisch generierte Beschreibung">
            <a:extLst>
              <a:ext uri="{FF2B5EF4-FFF2-40B4-BE49-F238E27FC236}">
                <a16:creationId xmlns:a16="http://schemas.microsoft.com/office/drawing/2014/main" id="{154E4F84-4D83-42FA-B928-C916D61BA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96187"/>
      </p:ext>
    </p:extLst>
  </p:cSld>
  <p:clrMapOvr>
    <a:masterClrMapping/>
  </p:clrMapOvr>
  <p:transition spd="slow">
    <p:strips dir="r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Brand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Pillars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81D2E16F-6F8C-4D44-99E0-DF716F57BFC8}"/>
              </a:ext>
            </a:extLst>
          </p:cNvPr>
          <p:cNvGrpSpPr/>
          <p:nvPr/>
        </p:nvGrpSpPr>
        <p:grpSpPr>
          <a:xfrm>
            <a:off x="3219366" y="2930314"/>
            <a:ext cx="2714014" cy="3751530"/>
            <a:chOff x="3219366" y="2930314"/>
            <a:chExt cx="2714014" cy="3751530"/>
          </a:xfrm>
        </p:grpSpPr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4E879337-464D-4847-AE3C-F94D9E26FF32}"/>
                </a:ext>
              </a:extLst>
            </p:cNvPr>
            <p:cNvSpPr/>
            <p:nvPr/>
          </p:nvSpPr>
          <p:spPr>
            <a:xfrm>
              <a:off x="3224417" y="4654077"/>
              <a:ext cx="2703912" cy="2027767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chteck 38">
              <a:extLst>
                <a:ext uri="{FF2B5EF4-FFF2-40B4-BE49-F238E27FC236}">
                  <a16:creationId xmlns:a16="http://schemas.microsoft.com/office/drawing/2014/main" id="{976F1EFC-2B28-4D6E-88BE-2D7238BA2D75}"/>
                </a:ext>
              </a:extLst>
            </p:cNvPr>
            <p:cNvSpPr/>
            <p:nvPr/>
          </p:nvSpPr>
          <p:spPr>
            <a:xfrm>
              <a:off x="3219366" y="2930314"/>
              <a:ext cx="2714014" cy="270378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8DBD5870-3CF7-4414-B391-B670079A4C9E}"/>
                </a:ext>
              </a:extLst>
            </p:cNvPr>
            <p:cNvSpPr txBox="1"/>
            <p:nvPr/>
          </p:nvSpPr>
          <p:spPr>
            <a:xfrm>
              <a:off x="3224417" y="5773410"/>
              <a:ext cx="270391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Authenticity</a:t>
              </a:r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7500442A-7E87-461B-8B6F-6A0413057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62058" y="3567003"/>
              <a:ext cx="1606232" cy="1606230"/>
            </a:xfrm>
            <a:prstGeom prst="rect">
              <a:avLst/>
            </a:prstGeom>
          </p:spPr>
        </p:pic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F066287-15A4-43E2-BD76-7B0CC45BA3FC}"/>
              </a:ext>
            </a:extLst>
          </p:cNvPr>
          <p:cNvGrpSpPr/>
          <p:nvPr/>
        </p:nvGrpSpPr>
        <p:grpSpPr>
          <a:xfrm>
            <a:off x="9183620" y="1159999"/>
            <a:ext cx="2714014" cy="3751530"/>
            <a:chOff x="9183620" y="1285875"/>
            <a:chExt cx="2714014" cy="3751530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4E9AB9DC-5A66-4D75-A8D7-72457C7E9940}"/>
                </a:ext>
              </a:extLst>
            </p:cNvPr>
            <p:cNvSpPr/>
            <p:nvPr/>
          </p:nvSpPr>
          <p:spPr>
            <a:xfrm>
              <a:off x="9188671" y="3009638"/>
              <a:ext cx="2703912" cy="2027767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chteck 31">
              <a:extLst>
                <a:ext uri="{FF2B5EF4-FFF2-40B4-BE49-F238E27FC236}">
                  <a16:creationId xmlns:a16="http://schemas.microsoft.com/office/drawing/2014/main" id="{B0FAD000-F612-4269-A649-076327BF86D1}"/>
                </a:ext>
              </a:extLst>
            </p:cNvPr>
            <p:cNvSpPr/>
            <p:nvPr/>
          </p:nvSpPr>
          <p:spPr>
            <a:xfrm>
              <a:off x="9183620" y="1285875"/>
              <a:ext cx="2714014" cy="270378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3A978F4A-FFC3-4C37-9A37-005958D1CFB9}"/>
                </a:ext>
              </a:extLst>
            </p:cNvPr>
            <p:cNvSpPr txBox="1"/>
            <p:nvPr/>
          </p:nvSpPr>
          <p:spPr>
            <a:xfrm>
              <a:off x="9188671" y="4128971"/>
              <a:ext cx="270391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Context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71ED680-A1CE-41FD-9FFE-3950ED963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44912" y="1935022"/>
              <a:ext cx="1373328" cy="1373328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A6F970C-5484-4C10-83D1-5CF1F25C7B3F}"/>
              </a:ext>
            </a:extLst>
          </p:cNvPr>
          <p:cNvGrpSpPr/>
          <p:nvPr/>
        </p:nvGrpSpPr>
        <p:grpSpPr>
          <a:xfrm>
            <a:off x="6196442" y="2930314"/>
            <a:ext cx="2714014" cy="3751530"/>
            <a:chOff x="6196442" y="2930314"/>
            <a:chExt cx="2714014" cy="3751530"/>
          </a:xfrm>
        </p:grpSpPr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131A5EAA-14A7-4189-94EE-3AE290E35599}"/>
                </a:ext>
              </a:extLst>
            </p:cNvPr>
            <p:cNvSpPr/>
            <p:nvPr/>
          </p:nvSpPr>
          <p:spPr>
            <a:xfrm>
              <a:off x="6201493" y="4654077"/>
              <a:ext cx="2703912" cy="2027767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chteck 43">
              <a:extLst>
                <a:ext uri="{FF2B5EF4-FFF2-40B4-BE49-F238E27FC236}">
                  <a16:creationId xmlns:a16="http://schemas.microsoft.com/office/drawing/2014/main" id="{8DCDBECA-894C-4BDD-ADAF-E635E1402ECF}"/>
                </a:ext>
              </a:extLst>
            </p:cNvPr>
            <p:cNvSpPr/>
            <p:nvPr/>
          </p:nvSpPr>
          <p:spPr>
            <a:xfrm>
              <a:off x="6196442" y="2930314"/>
              <a:ext cx="2714014" cy="270378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9DFFE3EA-308A-44FA-9141-F98F2049D22E}"/>
                </a:ext>
              </a:extLst>
            </p:cNvPr>
            <p:cNvSpPr txBox="1"/>
            <p:nvPr/>
          </p:nvSpPr>
          <p:spPr>
            <a:xfrm>
              <a:off x="6201493" y="5773410"/>
              <a:ext cx="270391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Personality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55B77509-97B2-4859-9277-C4ED1C3B7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56139" y="3572130"/>
              <a:ext cx="1400816" cy="1400816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14E23C5-BE72-463F-AA65-7785A809B851}"/>
              </a:ext>
            </a:extLst>
          </p:cNvPr>
          <p:cNvGrpSpPr/>
          <p:nvPr/>
        </p:nvGrpSpPr>
        <p:grpSpPr>
          <a:xfrm>
            <a:off x="219892" y="1159999"/>
            <a:ext cx="2714014" cy="3751530"/>
            <a:chOff x="219892" y="1285875"/>
            <a:chExt cx="2714014" cy="375153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019DC3B3-B4A5-467C-890E-7E4DE6A5F5D3}"/>
                </a:ext>
              </a:extLst>
            </p:cNvPr>
            <p:cNvSpPr/>
            <p:nvPr/>
          </p:nvSpPr>
          <p:spPr>
            <a:xfrm>
              <a:off x="224943" y="3009638"/>
              <a:ext cx="2703912" cy="2027767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hteck 18">
              <a:extLst>
                <a:ext uri="{FF2B5EF4-FFF2-40B4-BE49-F238E27FC236}">
                  <a16:creationId xmlns:a16="http://schemas.microsoft.com/office/drawing/2014/main" id="{6CABE29C-478A-4EBF-9CC5-135A3265816C}"/>
                </a:ext>
              </a:extLst>
            </p:cNvPr>
            <p:cNvSpPr/>
            <p:nvPr/>
          </p:nvSpPr>
          <p:spPr>
            <a:xfrm>
              <a:off x="219892" y="1285875"/>
              <a:ext cx="2714014" cy="270378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B3609FD-9FF9-435E-B54A-593FB9CB008D}"/>
                </a:ext>
              </a:extLst>
            </p:cNvPr>
            <p:cNvSpPr txBox="1"/>
            <p:nvPr/>
          </p:nvSpPr>
          <p:spPr>
            <a:xfrm>
              <a:off x="224943" y="4128971"/>
              <a:ext cx="270391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Education</a:t>
              </a: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F2876C5-C487-41BA-931E-63E778CF2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1958" y="1832824"/>
              <a:ext cx="1609882" cy="1609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1826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chteck 22">
            <a:extLst>
              <a:ext uri="{FF2B5EF4-FFF2-40B4-BE49-F238E27FC236}">
                <a16:creationId xmlns:a16="http://schemas.microsoft.com/office/drawing/2014/main" id="{AD3FF24F-6218-4E60-9856-2E35FC62DAFD}"/>
              </a:ext>
            </a:extLst>
          </p:cNvPr>
          <p:cNvSpPr/>
          <p:nvPr/>
        </p:nvSpPr>
        <p:spPr>
          <a:xfrm>
            <a:off x="1281504" y="3642903"/>
            <a:ext cx="9315376" cy="2823414"/>
          </a:xfrm>
          <a:prstGeom prst="octagon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6CABE29C-478A-4EBF-9CC5-135A3265816C}"/>
              </a:ext>
            </a:extLst>
          </p:cNvPr>
          <p:cNvSpPr/>
          <p:nvPr/>
        </p:nvSpPr>
        <p:spPr>
          <a:xfrm>
            <a:off x="5051490" y="459606"/>
            <a:ext cx="1775404" cy="1768709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F2876C5-C487-41BA-931E-63E778CF2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061" y="655829"/>
            <a:ext cx="1376262" cy="1376262"/>
          </a:xfrm>
          <a:prstGeom prst="rect">
            <a:avLst/>
          </a:prstGeom>
        </p:spPr>
      </p:pic>
      <p:sp>
        <p:nvSpPr>
          <p:cNvPr id="25" name="Achteck 24">
            <a:extLst>
              <a:ext uri="{FF2B5EF4-FFF2-40B4-BE49-F238E27FC236}">
                <a16:creationId xmlns:a16="http://schemas.microsoft.com/office/drawing/2014/main" id="{47450D61-04A5-44BC-A4E3-72770A70A838}"/>
              </a:ext>
            </a:extLst>
          </p:cNvPr>
          <p:cNvSpPr/>
          <p:nvPr/>
        </p:nvSpPr>
        <p:spPr>
          <a:xfrm>
            <a:off x="3762347" y="2424538"/>
            <a:ext cx="4355494" cy="1022142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B3609FD-9FF9-435E-B54A-593FB9CB008D}"/>
              </a:ext>
            </a:extLst>
          </p:cNvPr>
          <p:cNvSpPr txBox="1"/>
          <p:nvPr/>
        </p:nvSpPr>
        <p:spPr>
          <a:xfrm>
            <a:off x="3762348" y="2550888"/>
            <a:ext cx="43554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Education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55D2CE0-DAC9-41B1-B7AD-4F724E0C08AD}"/>
              </a:ext>
            </a:extLst>
          </p:cNvPr>
          <p:cNvSpPr txBox="1"/>
          <p:nvPr/>
        </p:nvSpPr>
        <p:spPr>
          <a:xfrm>
            <a:off x="2236544" y="3869670"/>
            <a:ext cx="740529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We offer insights on the nature of game development.</a:t>
            </a:r>
          </a:p>
          <a:p>
            <a:endParaRPr lang="en-US" sz="2000" dirty="0">
              <a:solidFill>
                <a:srgbClr val="595959"/>
              </a:solidFill>
              <a:latin typeface="Adobe Garamond Pro Bold" panose="02020702060506020403" pitchFamily="18" charset="0"/>
            </a:endParaRPr>
          </a:p>
          <a:p>
            <a:r>
              <a:rPr lang="en-US" sz="32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Every player should leave our game having learned something new.</a:t>
            </a:r>
          </a:p>
        </p:txBody>
      </p:sp>
    </p:spTree>
    <p:extLst>
      <p:ext uri="{BB962C8B-B14F-4D97-AF65-F5344CB8AC3E}">
        <p14:creationId xmlns:p14="http://schemas.microsoft.com/office/powerpoint/2010/main" val="4270787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chteck 18">
            <a:extLst>
              <a:ext uri="{FF2B5EF4-FFF2-40B4-BE49-F238E27FC236}">
                <a16:creationId xmlns:a16="http://schemas.microsoft.com/office/drawing/2014/main" id="{6CABE29C-478A-4EBF-9CC5-135A3265816C}"/>
              </a:ext>
            </a:extLst>
          </p:cNvPr>
          <p:cNvSpPr/>
          <p:nvPr/>
        </p:nvSpPr>
        <p:spPr>
          <a:xfrm>
            <a:off x="5051490" y="459606"/>
            <a:ext cx="1775404" cy="1768709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284C8D0-85E5-4942-8798-2776EBE6F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5199" y="750608"/>
            <a:ext cx="1267986" cy="1267984"/>
          </a:xfrm>
          <a:prstGeom prst="rect">
            <a:avLst/>
          </a:prstGeom>
        </p:spPr>
      </p:pic>
      <p:sp>
        <p:nvSpPr>
          <p:cNvPr id="23" name="Achteck 22">
            <a:extLst>
              <a:ext uri="{FF2B5EF4-FFF2-40B4-BE49-F238E27FC236}">
                <a16:creationId xmlns:a16="http://schemas.microsoft.com/office/drawing/2014/main" id="{AD3FF24F-6218-4E60-9856-2E35FC62DAFD}"/>
              </a:ext>
            </a:extLst>
          </p:cNvPr>
          <p:cNvSpPr/>
          <p:nvPr/>
        </p:nvSpPr>
        <p:spPr>
          <a:xfrm>
            <a:off x="1281504" y="3642903"/>
            <a:ext cx="9315376" cy="2823414"/>
          </a:xfrm>
          <a:prstGeom prst="octagon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chteck 24">
            <a:extLst>
              <a:ext uri="{FF2B5EF4-FFF2-40B4-BE49-F238E27FC236}">
                <a16:creationId xmlns:a16="http://schemas.microsoft.com/office/drawing/2014/main" id="{47450D61-04A5-44BC-A4E3-72770A70A838}"/>
              </a:ext>
            </a:extLst>
          </p:cNvPr>
          <p:cNvSpPr/>
          <p:nvPr/>
        </p:nvSpPr>
        <p:spPr>
          <a:xfrm>
            <a:off x="3762347" y="2424538"/>
            <a:ext cx="4355494" cy="1022142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B3609FD-9FF9-435E-B54A-593FB9CB008D}"/>
              </a:ext>
            </a:extLst>
          </p:cNvPr>
          <p:cNvSpPr txBox="1"/>
          <p:nvPr/>
        </p:nvSpPr>
        <p:spPr>
          <a:xfrm>
            <a:off x="3762348" y="2550888"/>
            <a:ext cx="43554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Authenticity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55D2CE0-DAC9-41B1-B7AD-4F724E0C08AD}"/>
              </a:ext>
            </a:extLst>
          </p:cNvPr>
          <p:cNvSpPr txBox="1"/>
          <p:nvPr/>
        </p:nvSpPr>
        <p:spPr>
          <a:xfrm>
            <a:off x="2236544" y="3869670"/>
            <a:ext cx="740529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We talk from experience.</a:t>
            </a:r>
          </a:p>
          <a:p>
            <a:endParaRPr lang="en-US" sz="2000" dirty="0">
              <a:solidFill>
                <a:srgbClr val="595959"/>
              </a:solidFill>
              <a:latin typeface="Adobe Garamond Pro Bold" panose="02020702060506020403" pitchFamily="18" charset="0"/>
            </a:endParaRPr>
          </a:p>
          <a:p>
            <a:r>
              <a:rPr lang="en-US" sz="32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Everything we teach has happened to us in one way or another.</a:t>
            </a:r>
          </a:p>
        </p:txBody>
      </p:sp>
    </p:spTree>
    <p:extLst>
      <p:ext uri="{BB962C8B-B14F-4D97-AF65-F5344CB8AC3E}">
        <p14:creationId xmlns:p14="http://schemas.microsoft.com/office/powerpoint/2010/main" val="3666519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chteck 18">
            <a:extLst>
              <a:ext uri="{FF2B5EF4-FFF2-40B4-BE49-F238E27FC236}">
                <a16:creationId xmlns:a16="http://schemas.microsoft.com/office/drawing/2014/main" id="{6CABE29C-478A-4EBF-9CC5-135A3265816C}"/>
              </a:ext>
            </a:extLst>
          </p:cNvPr>
          <p:cNvSpPr/>
          <p:nvPr/>
        </p:nvSpPr>
        <p:spPr>
          <a:xfrm>
            <a:off x="5051490" y="459606"/>
            <a:ext cx="1775404" cy="1768709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chteck 22">
            <a:extLst>
              <a:ext uri="{FF2B5EF4-FFF2-40B4-BE49-F238E27FC236}">
                <a16:creationId xmlns:a16="http://schemas.microsoft.com/office/drawing/2014/main" id="{AD3FF24F-6218-4E60-9856-2E35FC62DAFD}"/>
              </a:ext>
            </a:extLst>
          </p:cNvPr>
          <p:cNvSpPr/>
          <p:nvPr/>
        </p:nvSpPr>
        <p:spPr>
          <a:xfrm>
            <a:off x="1281504" y="3642903"/>
            <a:ext cx="9315376" cy="2823414"/>
          </a:xfrm>
          <a:prstGeom prst="octagon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chteck 24">
            <a:extLst>
              <a:ext uri="{FF2B5EF4-FFF2-40B4-BE49-F238E27FC236}">
                <a16:creationId xmlns:a16="http://schemas.microsoft.com/office/drawing/2014/main" id="{47450D61-04A5-44BC-A4E3-72770A70A838}"/>
              </a:ext>
            </a:extLst>
          </p:cNvPr>
          <p:cNvSpPr/>
          <p:nvPr/>
        </p:nvSpPr>
        <p:spPr>
          <a:xfrm>
            <a:off x="3762347" y="2424538"/>
            <a:ext cx="4355494" cy="1022142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B3609FD-9FF9-435E-B54A-593FB9CB008D}"/>
              </a:ext>
            </a:extLst>
          </p:cNvPr>
          <p:cNvSpPr txBox="1"/>
          <p:nvPr/>
        </p:nvSpPr>
        <p:spPr>
          <a:xfrm>
            <a:off x="3762348" y="2550888"/>
            <a:ext cx="43554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Personality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55D2CE0-DAC9-41B1-B7AD-4F724E0C08AD}"/>
              </a:ext>
            </a:extLst>
          </p:cNvPr>
          <p:cNvSpPr txBox="1"/>
          <p:nvPr/>
        </p:nvSpPr>
        <p:spPr>
          <a:xfrm>
            <a:off x="2236544" y="3869670"/>
            <a:ext cx="774057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We believe in the power of characters.</a:t>
            </a:r>
          </a:p>
          <a:p>
            <a:endParaRPr lang="en-US" sz="2000" dirty="0">
              <a:solidFill>
                <a:srgbClr val="595959"/>
              </a:solidFill>
              <a:latin typeface="Adobe Garamond Pro Bold" panose="02020702060506020403" pitchFamily="18" charset="0"/>
            </a:endParaRPr>
          </a:p>
          <a:p>
            <a:r>
              <a:rPr lang="en-US" sz="32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Our learning experience is embedded in the personal story of a cast of distinct characters.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41CA534-BB49-448D-B3E7-8B5F27F3A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7739" y="753034"/>
            <a:ext cx="1142906" cy="114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7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chteck 18">
            <a:extLst>
              <a:ext uri="{FF2B5EF4-FFF2-40B4-BE49-F238E27FC236}">
                <a16:creationId xmlns:a16="http://schemas.microsoft.com/office/drawing/2014/main" id="{6CABE29C-478A-4EBF-9CC5-135A3265816C}"/>
              </a:ext>
            </a:extLst>
          </p:cNvPr>
          <p:cNvSpPr/>
          <p:nvPr/>
        </p:nvSpPr>
        <p:spPr>
          <a:xfrm>
            <a:off x="5051490" y="459606"/>
            <a:ext cx="1775404" cy="1768709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chteck 22">
            <a:extLst>
              <a:ext uri="{FF2B5EF4-FFF2-40B4-BE49-F238E27FC236}">
                <a16:creationId xmlns:a16="http://schemas.microsoft.com/office/drawing/2014/main" id="{AD3FF24F-6218-4E60-9856-2E35FC62DAFD}"/>
              </a:ext>
            </a:extLst>
          </p:cNvPr>
          <p:cNvSpPr/>
          <p:nvPr/>
        </p:nvSpPr>
        <p:spPr>
          <a:xfrm>
            <a:off x="1281504" y="3642903"/>
            <a:ext cx="9315376" cy="2823414"/>
          </a:xfrm>
          <a:prstGeom prst="octagon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chteck 24">
            <a:extLst>
              <a:ext uri="{FF2B5EF4-FFF2-40B4-BE49-F238E27FC236}">
                <a16:creationId xmlns:a16="http://schemas.microsoft.com/office/drawing/2014/main" id="{47450D61-04A5-44BC-A4E3-72770A70A838}"/>
              </a:ext>
            </a:extLst>
          </p:cNvPr>
          <p:cNvSpPr/>
          <p:nvPr/>
        </p:nvSpPr>
        <p:spPr>
          <a:xfrm>
            <a:off x="3762347" y="2424538"/>
            <a:ext cx="4355494" cy="1022142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B3609FD-9FF9-435E-B54A-593FB9CB008D}"/>
              </a:ext>
            </a:extLst>
          </p:cNvPr>
          <p:cNvSpPr txBox="1"/>
          <p:nvPr/>
        </p:nvSpPr>
        <p:spPr>
          <a:xfrm>
            <a:off x="3762348" y="2550888"/>
            <a:ext cx="43554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Context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55D2CE0-DAC9-41B1-B7AD-4F724E0C08AD}"/>
              </a:ext>
            </a:extLst>
          </p:cNvPr>
          <p:cNvSpPr txBox="1"/>
          <p:nvPr/>
        </p:nvSpPr>
        <p:spPr>
          <a:xfrm>
            <a:off x="2236544" y="3869670"/>
            <a:ext cx="774057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We teach in a meaningful context.</a:t>
            </a:r>
          </a:p>
          <a:p>
            <a:endParaRPr lang="en-US" sz="2000" dirty="0">
              <a:solidFill>
                <a:srgbClr val="595959"/>
              </a:solidFill>
              <a:latin typeface="Adobe Garamond Pro Bold" panose="02020702060506020403" pitchFamily="18" charset="0"/>
            </a:endParaRPr>
          </a:p>
          <a:p>
            <a:r>
              <a:rPr lang="en-US" sz="32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Our players experience the transformation of various game elements first-hand.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EFE607-2B69-4113-89AA-ED13C66EE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8539" y="763194"/>
            <a:ext cx="1142906" cy="114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28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111EB67-3645-43DB-BAAE-3EE220B21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80120">
            <a:off x="6664960" y="167420"/>
            <a:ext cx="6344247" cy="6344247"/>
          </a:xfrm>
          <a:prstGeom prst="rect">
            <a:avLst/>
          </a:prstGeom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Research </a:t>
            </a:r>
            <a:r>
              <a:rPr lang="en-US" sz="5400" b="1" dirty="0">
                <a:latin typeface="Adobe Garamond Pro Bold" panose="02020702060506020403" pitchFamily="18" charset="0"/>
              </a:rPr>
              <a:t>Question</a:t>
            </a:r>
            <a:endParaRPr lang="en-US" sz="6000" b="1" dirty="0">
              <a:latin typeface="Adobe Garamond Pro Bold" panose="02020702060506020403" pitchFamily="18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8E8E244-B390-407B-9D29-5ED1193D2E55}"/>
              </a:ext>
            </a:extLst>
          </p:cNvPr>
          <p:cNvSpPr txBox="1"/>
          <p:nvPr/>
        </p:nvSpPr>
        <p:spPr>
          <a:xfrm>
            <a:off x="1133512" y="2081510"/>
            <a:ext cx="99249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How can we reach out</a:t>
            </a:r>
          </a:p>
          <a:p>
            <a:pPr algn="ctr"/>
            <a:r>
              <a:rPr lang="en-US" sz="66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to the niche target group</a:t>
            </a:r>
          </a:p>
          <a:p>
            <a:pPr algn="ctr"/>
            <a:r>
              <a:rPr lang="en-US" sz="66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of this game?</a:t>
            </a:r>
          </a:p>
        </p:txBody>
      </p:sp>
    </p:spTree>
    <p:extLst>
      <p:ext uri="{BB962C8B-B14F-4D97-AF65-F5344CB8AC3E}">
        <p14:creationId xmlns:p14="http://schemas.microsoft.com/office/powerpoint/2010/main" val="3883358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</Words>
  <Application>Microsoft Office PowerPoint</Application>
  <PresentationFormat>Breitbild</PresentationFormat>
  <Paragraphs>90</Paragraphs>
  <Slides>28</Slides>
  <Notes>0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Copperplate Gothic Bold</vt:lpstr>
      <vt:lpstr>Arial</vt:lpstr>
      <vt:lpstr>Adobe Garamond Pro Bold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 Kalthoff</dc:creator>
  <cp:lastModifiedBy>Lars Kalthoff</cp:lastModifiedBy>
  <cp:revision>655</cp:revision>
  <dcterms:created xsi:type="dcterms:W3CDTF">2020-03-31T14:48:28Z</dcterms:created>
  <dcterms:modified xsi:type="dcterms:W3CDTF">2020-06-06T13:07:01Z</dcterms:modified>
</cp:coreProperties>
</file>